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  <p:sldMasterId id="214748368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</p:sldIdLst>
  <p:sldSz cy="5143500" cx="9144000"/>
  <p:notesSz cx="6858000" cy="9144000"/>
  <p:embeddedFontLst>
    <p:embeddedFont>
      <p:font typeface="Rajdhani Light"/>
      <p:regular r:id="rId92"/>
      <p:bold r:id="rId93"/>
    </p:embeddedFont>
    <p:embeddedFont>
      <p:font typeface="Rajdhani"/>
      <p:regular r:id="rId94"/>
      <p:bold r:id="rId95"/>
    </p:embeddedFont>
    <p:embeddedFont>
      <p:font typeface="Open Sans"/>
      <p:regular r:id="rId96"/>
      <p:bold r:id="rId97"/>
      <p:italic r:id="rId98"/>
      <p:boldItalic r:id="rId9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font" Target="fonts/Rajdhani-bold.fntdata"/><Relationship Id="rId94" Type="http://schemas.openxmlformats.org/officeDocument/2006/relationships/font" Target="fonts/Rajdhani-regular.fntdata"/><Relationship Id="rId97" Type="http://schemas.openxmlformats.org/officeDocument/2006/relationships/font" Target="fonts/OpenSans-bold.fntdata"/><Relationship Id="rId96" Type="http://schemas.openxmlformats.org/officeDocument/2006/relationships/font" Target="fonts/OpenSans-regular.fntdata"/><Relationship Id="rId11" Type="http://schemas.openxmlformats.org/officeDocument/2006/relationships/slide" Target="slides/slide6.xml"/><Relationship Id="rId99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98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font" Target="fonts/RajdhaniLight-bold.fntdata"/><Relationship Id="rId92" Type="http://schemas.openxmlformats.org/officeDocument/2006/relationships/font" Target="fonts/RajdhaniLight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gif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AR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865fa7758_0_88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865fa7758_0_88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c865fa7758_0_88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48f4e7d3f_0_29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e48f4e7d3f_0_29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e48f4e7d3f_0_29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e48f4e7d3f_0_31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e48f4e7d3f_0_31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e48f4e7d3f_0_31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48f4e7d3f_0_33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e48f4e7d3f_0_33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e48f4e7d3f_0_33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e48f4e7d3f_0_36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e48f4e7d3f_0_36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ge48f4e7d3f_0_36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e48f4e7d3f_0_37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e48f4e7d3f_0_37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e48f4e7d3f_0_37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e48f4e7d3f_0_37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e48f4e7d3f_0_37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e48f4e7d3f_0_37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e48f4e7d3f_0_42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e48f4e7d3f_0_42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ge48f4e7d3f_0_42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e48f4e7d3f_0_57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e48f4e7d3f_0_57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ge48f4e7d3f_0_57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e48f4e7d3f_0_57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e48f4e7d3f_0_57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ge48f4e7d3f_0_57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e48f4e7d3f_0_60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e48f4e7d3f_0_60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ge48f4e7d3f_0_60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48f4e7d3f_0_9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48f4e7d3f_0_9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e48f4e7d3f_0_9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e48f4e7d3f_0_59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e48f4e7d3f_0_59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ge48f4e7d3f_0_59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e48f4e7d3f_0_62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e48f4e7d3f_0_62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ge48f4e7d3f_0_62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e48f4e7d3f_0_64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e48f4e7d3f_0_64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ge48f4e7d3f_0_64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e48f4e7d3f_0_65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e48f4e7d3f_0_65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ge48f4e7d3f_0_65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48f4e7d3f_0_67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e48f4e7d3f_0_67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ge48f4e7d3f_0_67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e48f4e7d3f_0_69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e48f4e7d3f_0_69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ge48f4e7d3f_0_69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e48f4e7d3f_0_70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e48f4e7d3f_0_70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ge48f4e7d3f_0_70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e48f4e7d3f_0_73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e48f4e7d3f_0_73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ge48f4e7d3f_0_73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e48f4e7d3f_0_74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e48f4e7d3f_0_74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ge48f4e7d3f_0_74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e79c29f971_0_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e79c29f971_0_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ge79c29f971_0_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e723d24bfe_1_6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e723d24bfe_1_6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e723d24bfe_1_6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e79c29f971_0_1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e79c29f971_0_1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ge79c29f971_0_1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e79c29f971_0_2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e79c29f971_0_2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ge79c29f971_0_2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e79c29f971_0_3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e79c29f971_0_3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ge79c29f971_0_3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e79c29f971_0_3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e79c29f971_0_3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ge79c29f971_0_3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e79c29f971_0_4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e79c29f971_0_4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ge79c29f971_0_4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e79c29f971_0_6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e79c29f971_0_6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ge79c29f971_0_6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e79c29f971_0_7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e79c29f971_0_7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ge79c29f971_0_7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e79c29f971_0_7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e79c29f971_0_7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ge79c29f971_0_7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e79c29f971_0_20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e79c29f971_0_20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ge79c29f971_0_20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e79c29f971_0_8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e79c29f971_0_8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ge79c29f971_0_8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c865fa7758_0_116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c865fa7758_0_116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c865fa7758_0_116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e79c29f971_0_25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e79c29f971_0_25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ge79c29f971_0_25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e79c29f971_0_9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e79c29f971_0_9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ge79c29f971_0_9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e79c29f971_0_26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e79c29f971_0_26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ge79c29f971_0_26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e79c29f971_0_10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e79c29f971_0_10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ge79c29f971_0_10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e79c29f971_0_27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e79c29f971_0_27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ge79c29f971_0_27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e79c29f971_0_11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e79c29f971_0_11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ge79c29f971_0_11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e79c29f971_0_11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e79c29f971_0_11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ge79c29f971_0_11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e79c29f971_0_13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e79c29f971_0_13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ge79c29f971_0_13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e79c29f971_0_14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e79c29f971_0_14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ge79c29f971_0_14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e79c29f971_0_15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e79c29f971_0_15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ge79c29f971_0_15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865fa7758_0_98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c865fa7758_0_98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c865fa7758_0_98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e79c29f971_0_16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e79c29f971_0_16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ge79c29f971_0_16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e79c29f971_0_16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e79c29f971_0_16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ge79c29f971_0_16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e79c29f971_0_17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e79c29f971_0_17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ge79c29f971_0_17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e79c29f971_0_18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e79c29f971_0_18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ge79c29f971_0_18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e79c29f971_0_56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e79c29f971_0_56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ge79c29f971_0_56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e79c29f971_0_57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e79c29f971_0_57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ge79c29f971_0_57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e79c29f971_0_63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e79c29f971_0_63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ge79c29f971_0_63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e79c29f971_0_64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e79c29f971_0_64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ge79c29f971_0_64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e79c29f971_0_65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e79c29f971_0_65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ge79c29f971_0_65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e79c29f971_0_68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e79c29f971_0_68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ge79c29f971_0_68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e48f4e7d3f_0_18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e48f4e7d3f_0_18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e48f4e7d3f_0_18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e79c29f971_0_69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e79c29f971_0_69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ge79c29f971_0_69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e79c29f971_0_70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e79c29f971_0_70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ge79c29f971_0_70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e79c29f971_0_18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e79c29f971_0_18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ge79c29f971_0_18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e79c29f971_0_28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e79c29f971_0_28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ge79c29f971_0_28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e79c29f971_0_33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e79c29f971_0_33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ge79c29f971_0_33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e79c29f971_0_19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ge79c29f971_0_19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ge79c29f971_0_19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e79c29f971_0_34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e79c29f971_0_34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ge79c29f971_0_34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e79c29f971_0_35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e79c29f971_0_35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ge79c29f971_0_35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e79c29f971_0_40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e79c29f971_0_40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ge79c29f971_0_40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e79c29f971_0_41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e79c29f971_0_41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ge79c29f971_0_41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e48f4e7d3f_0_22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e48f4e7d3f_0_22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e48f4e7d3f_0_22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e79c29f971_0_42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e79c29f971_0_42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ge79c29f971_0_42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e79c29f971_0_42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e79c29f971_0_42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ge79c29f971_0_42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ge79c29f971_0_43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ge79c29f971_0_43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ge79c29f971_0_43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e79c29f971_0_44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e79c29f971_0_44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ge79c29f971_0_44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e79c29f971_0_45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e79c29f971_0_45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ge79c29f971_0_45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e79c29f971_0_46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e79c29f971_0_46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ge79c29f971_0_46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e79c29f971_0_47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e79c29f971_0_47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ge79c29f971_0_47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e79c29f971_0_48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" name="Google Shape;1152;ge79c29f971_0_48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ge79c29f971_0_48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e79c29f971_0_49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e79c29f971_0_49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ge79c29f971_0_49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e79c29f971_0_49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e79c29f971_0_49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ge79c29f971_0_49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e48f4e7d3f_0_24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e48f4e7d3f_0_24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e48f4e7d3f_0_24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e79c29f971_0_50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e79c29f971_0_50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ge79c29f971_0_50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e79c29f971_0_51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Google Shape;1186;ge79c29f971_0_51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ge79c29f971_0_51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ge79c29f971_0_54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6" name="Google Shape;1196;ge79c29f971_0_54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ge79c29f971_0_54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e79c29f971_0_54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e79c29f971_0_54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ge79c29f971_0_54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e79c29f971_0_55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e79c29f971_0_55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ge79c29f971_0_55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e79c29f971_0_56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e79c29f971_0_56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ge79c29f971_0_56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c865fa7758_0_1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25" name="Google Shape;1225;gc865fa7758_0_1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e48f4e7d3f_0_28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e48f4e7d3f_0_28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e48f4e7d3f_0_28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4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6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2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55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1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/>
          <p:nvPr>
            <p:ph type="title"/>
          </p:nvPr>
        </p:nvSpPr>
        <p:spPr>
          <a:xfrm>
            <a:off x="4201325" y="1251125"/>
            <a:ext cx="42228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Rajdhani"/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4">
  <p:cSld name="CUSTOM_5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ulo  1">
  <p:cSld name="BLANK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/>
          <p:nvPr/>
        </p:nvSpPr>
        <p:spPr>
          <a:xfrm>
            <a:off x="-27075" y="-108275"/>
            <a:ext cx="9171000" cy="49719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2"/>
          <p:cNvSpPr/>
          <p:nvPr/>
        </p:nvSpPr>
        <p:spPr>
          <a:xfrm>
            <a:off x="848800" y="1012350"/>
            <a:ext cx="7322400" cy="3510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2"/>
          <p:cNvSpPr/>
          <p:nvPr/>
        </p:nvSpPr>
        <p:spPr>
          <a:xfrm>
            <a:off x="848800" y="777175"/>
            <a:ext cx="7322400" cy="399000"/>
          </a:xfrm>
          <a:prstGeom prst="rect">
            <a:avLst/>
          </a:prstGeom>
          <a:solidFill>
            <a:srgbClr val="33383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" name="Google Shape;4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99997">
            <a:off x="390682" y="1134983"/>
            <a:ext cx="1329983" cy="1329983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2"/>
          <p:cNvSpPr/>
          <p:nvPr/>
        </p:nvSpPr>
        <p:spPr>
          <a:xfrm>
            <a:off x="1038650" y="912150"/>
            <a:ext cx="126600" cy="126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1267250" y="912150"/>
            <a:ext cx="126600" cy="126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2"/>
          <p:cNvSpPr/>
          <p:nvPr/>
        </p:nvSpPr>
        <p:spPr>
          <a:xfrm>
            <a:off x="1495850" y="912150"/>
            <a:ext cx="126600" cy="126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2"/>
          <p:cNvSpPr txBox="1"/>
          <p:nvPr>
            <p:ph idx="1" type="subTitle"/>
          </p:nvPr>
        </p:nvSpPr>
        <p:spPr>
          <a:xfrm>
            <a:off x="1787425" y="1287075"/>
            <a:ext cx="61578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2" type="subTitle"/>
          </p:nvPr>
        </p:nvSpPr>
        <p:spPr>
          <a:xfrm>
            <a:off x="1038650" y="2399325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Open Sans"/>
              <a:buNone/>
              <a:defRPr b="1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b="0" l="-130" r="129" t="-30140"/>
          <a:stretch/>
        </p:blipFill>
        <p:spPr>
          <a:xfrm>
            <a:off x="-21437" y="4655757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100" y="546250"/>
            <a:ext cx="8453102" cy="4348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478649">
            <a:off x="696034" y="1692685"/>
            <a:ext cx="714584" cy="71202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1330225" y="1591875"/>
            <a:ext cx="61578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ajdhani"/>
              <a:buNone/>
              <a:defRPr b="1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2" type="subTitle"/>
          </p:nvPr>
        </p:nvSpPr>
        <p:spPr>
          <a:xfrm>
            <a:off x="886250" y="2627925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Open Sans"/>
              <a:buNone/>
              <a:defRPr b="1" sz="17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-635575" y="241450"/>
            <a:ext cx="1294700" cy="129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8525850" y="3728500"/>
            <a:ext cx="1294700" cy="129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7" name="Google Shape;8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0" name="Google Shape;9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3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23575" y="-69225"/>
            <a:ext cx="9472072" cy="530539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type="title"/>
          </p:nvPr>
        </p:nvSpPr>
        <p:spPr>
          <a:xfrm>
            <a:off x="4429925" y="412925"/>
            <a:ext cx="4222800" cy="25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Rajdhani"/>
              <a:buNone/>
              <a:defRPr b="1" sz="4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4" name="Google Shape;94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5" name="Google Shape;95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9" name="Google Shape;9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2" name="Google Shape;102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" name="Google Shape;10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a-AULA">
  <p:cSld name="TITLE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6"/>
          <p:cNvSpPr txBox="1"/>
          <p:nvPr>
            <p:ph type="title"/>
          </p:nvPr>
        </p:nvSpPr>
        <p:spPr>
          <a:xfrm>
            <a:off x="4759034" y="1189125"/>
            <a:ext cx="3707100" cy="20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9" name="Google Shape;109;p26"/>
          <p:cNvSpPr txBox="1"/>
          <p:nvPr>
            <p:ph idx="1" type="subTitle"/>
          </p:nvPr>
        </p:nvSpPr>
        <p:spPr>
          <a:xfrm>
            <a:off x="2830209" y="877350"/>
            <a:ext cx="5635800" cy="5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1200"/>
              </a:spcBef>
              <a:spcAft>
                <a:spcPts val="120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329">
          <p15:clr>
            <a:srgbClr val="FA7B17"/>
          </p15:clr>
        </p15:guide>
        <p15:guide id="2" orient="horz" pos="898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e Corpo de Texto">
  <p:cSld name="TITLE_AND_BODY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/>
          <p:nvPr>
            <p:ph idx="1" type="subTitle"/>
          </p:nvPr>
        </p:nvSpPr>
        <p:spPr>
          <a:xfrm>
            <a:off x="454725" y="876775"/>
            <a:ext cx="7756800" cy="7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25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25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25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25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25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25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25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2500"/>
            </a:lvl9pPr>
          </a:lstStyle>
          <a:p/>
        </p:txBody>
      </p:sp>
      <p:sp>
        <p:nvSpPr>
          <p:cNvPr id="112" name="Google Shape;112;p27"/>
          <p:cNvSpPr txBox="1"/>
          <p:nvPr>
            <p:ph idx="2" type="body"/>
          </p:nvPr>
        </p:nvSpPr>
        <p:spPr>
          <a:xfrm>
            <a:off x="454725" y="1801038"/>
            <a:ext cx="76851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■"/>
              <a:defRPr sz="1500">
                <a:latin typeface="Open Sans"/>
                <a:ea typeface="Open Sans"/>
                <a:cs typeface="Open Sans"/>
                <a:sym typeface="Open Sans"/>
              </a:defRPr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  <a:defRPr sz="1500"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■"/>
              <a:defRPr sz="1500">
                <a:latin typeface="Open Sans"/>
                <a:ea typeface="Open Sans"/>
                <a:cs typeface="Open Sans"/>
                <a:sym typeface="Open Sans"/>
              </a:defRPr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  <a:defRPr sz="1500">
                <a:latin typeface="Open Sans"/>
                <a:ea typeface="Open Sans"/>
                <a:cs typeface="Open Sans"/>
                <a:sym typeface="Open Sans"/>
              </a:defRPr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■"/>
              <a:defRPr sz="15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113" name="Google Shape;11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1895" y="4696245"/>
            <a:ext cx="9260323" cy="45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a-AULA 1">
  <p:cSld name="TITLE_1_1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8"/>
          <p:cNvSpPr txBox="1"/>
          <p:nvPr>
            <p:ph idx="1" type="subTitle"/>
          </p:nvPr>
        </p:nvSpPr>
        <p:spPr>
          <a:xfrm>
            <a:off x="388400" y="724325"/>
            <a:ext cx="3860700" cy="5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1200"/>
              </a:spcBef>
              <a:spcAft>
                <a:spcPts val="120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329">
          <p15:clr>
            <a:srgbClr val="FA7B17"/>
          </p15:clr>
        </p15:guide>
        <p15:guide id="2" orient="horz" pos="898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3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23575" y="-69225"/>
            <a:ext cx="9472072" cy="530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9"/>
          <p:cNvSpPr txBox="1"/>
          <p:nvPr>
            <p:ph type="title"/>
          </p:nvPr>
        </p:nvSpPr>
        <p:spPr>
          <a:xfrm>
            <a:off x="4429925" y="412925"/>
            <a:ext cx="4222800" cy="25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Rajdhani"/>
              <a:buNone/>
              <a:defRPr b="1" sz="4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CUSTOM_4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30"/>
          <p:cNvPicPr preferRelativeResize="0"/>
          <p:nvPr/>
        </p:nvPicPr>
        <p:blipFill rotWithShape="1">
          <a:blip r:embed="rId2">
            <a:alphaModFix/>
          </a:blip>
          <a:srcRect b="-10920" l="50" r="-50" t="-19237"/>
          <a:stretch/>
        </p:blipFill>
        <p:spPr>
          <a:xfrm>
            <a:off x="-21437" y="4679282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959923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0"/>
          <p:cNvSpPr txBox="1"/>
          <p:nvPr>
            <p:ph type="title"/>
          </p:nvPr>
        </p:nvSpPr>
        <p:spPr>
          <a:xfrm>
            <a:off x="681675" y="950450"/>
            <a:ext cx="6038400" cy="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ajdhani"/>
              <a:buNone/>
              <a:defRPr b="1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30"/>
          <p:cNvSpPr txBox="1"/>
          <p:nvPr>
            <p:ph idx="1" type="subTitle"/>
          </p:nvPr>
        </p:nvSpPr>
        <p:spPr>
          <a:xfrm>
            <a:off x="681675" y="1943100"/>
            <a:ext cx="3892500" cy="10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Open Sans"/>
              <a:buNone/>
              <a:defRPr b="1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0"/>
          <p:cNvSpPr txBox="1"/>
          <p:nvPr>
            <p:ph idx="2" type="subTitle"/>
          </p:nvPr>
        </p:nvSpPr>
        <p:spPr>
          <a:xfrm>
            <a:off x="698150" y="3291950"/>
            <a:ext cx="38925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2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31"/>
          <p:cNvPicPr preferRelativeResize="0"/>
          <p:nvPr/>
        </p:nvPicPr>
        <p:blipFill rotWithShape="1">
          <a:blip r:embed="rId2">
            <a:alphaModFix/>
          </a:blip>
          <a:srcRect b="0" l="-130" r="129" t="-30140"/>
          <a:stretch/>
        </p:blipFill>
        <p:spPr>
          <a:xfrm>
            <a:off x="-21437" y="4655757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100" y="546250"/>
            <a:ext cx="8453102" cy="4348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478649">
            <a:off x="696034" y="1692685"/>
            <a:ext cx="714584" cy="712028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31"/>
          <p:cNvSpPr txBox="1"/>
          <p:nvPr>
            <p:ph idx="1" type="subTitle"/>
          </p:nvPr>
        </p:nvSpPr>
        <p:spPr>
          <a:xfrm>
            <a:off x="1330225" y="1591875"/>
            <a:ext cx="61578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ajdhani"/>
              <a:buNone/>
              <a:defRPr b="1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31"/>
          <p:cNvSpPr txBox="1"/>
          <p:nvPr>
            <p:ph idx="2" type="subTitle"/>
          </p:nvPr>
        </p:nvSpPr>
        <p:spPr>
          <a:xfrm>
            <a:off x="886250" y="2627925"/>
            <a:ext cx="3892500" cy="10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Open Sans"/>
              <a:buNone/>
              <a:defRPr b="1" sz="17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2" name="Google Shape;13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-635575" y="241450"/>
            <a:ext cx="1294700" cy="129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8525850" y="3728500"/>
            <a:ext cx="1294700" cy="129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2 1">
  <p:cSld name="CUSTOM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5315838" y="988675"/>
            <a:ext cx="34410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1">
  <p:cSld name="CUSTOM_6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2"/>
          <p:cNvSpPr/>
          <p:nvPr/>
        </p:nvSpPr>
        <p:spPr>
          <a:xfrm>
            <a:off x="-23150" y="0"/>
            <a:ext cx="9179700" cy="5156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4">
  <p:cSld name="CUSTOM_5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1">
  <p:cSld name="CUSTOM_6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-23150" y="0"/>
            <a:ext cx="9179700" cy="5156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2">
  <p:cSld name="CUSTOM_7">
    <p:bg>
      <p:bgPr>
        <a:solidFill>
          <a:srgbClr val="666666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CUSTOM_4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7"/>
          <p:cNvPicPr preferRelativeResize="0"/>
          <p:nvPr/>
        </p:nvPicPr>
        <p:blipFill rotWithShape="1">
          <a:blip r:embed="rId2">
            <a:alphaModFix/>
          </a:blip>
          <a:srcRect b="-10920" l="50" r="-50" t="-19237"/>
          <a:stretch/>
        </p:blipFill>
        <p:spPr>
          <a:xfrm>
            <a:off x="-21437" y="4679282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959923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/>
          <p:nvPr>
            <p:ph type="title"/>
          </p:nvPr>
        </p:nvSpPr>
        <p:spPr>
          <a:xfrm>
            <a:off x="681675" y="9504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ajdhani"/>
              <a:buNone/>
              <a:defRPr b="1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subTitle"/>
          </p:nvPr>
        </p:nvSpPr>
        <p:spPr>
          <a:xfrm>
            <a:off x="681675" y="19431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Open Sans"/>
              <a:buNone/>
              <a:defRPr b="1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2" type="subTitle"/>
          </p:nvPr>
        </p:nvSpPr>
        <p:spPr>
          <a:xfrm>
            <a:off x="698150" y="3291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mario">
  <p:cSld name="BLANK_1_1_1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/>
        </p:nvSpPr>
        <p:spPr>
          <a:xfrm>
            <a:off x="720000" y="178800"/>
            <a:ext cx="7704000" cy="100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3000">
                <a:solidFill>
                  <a:schemeClr val="accent4"/>
                </a:solidFill>
                <a:latin typeface="Rajdhani"/>
                <a:ea typeface="Rajdhani"/>
                <a:cs typeface="Rajdhani"/>
                <a:sym typeface="Rajdhani"/>
              </a:rPr>
              <a:t>Temario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temario">
  <p:cSld name="BLANK_1_1_1_3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757875" y="4170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" type="subTitle"/>
          </p:nvPr>
        </p:nvSpPr>
        <p:spPr>
          <a:xfrm>
            <a:off x="757875" y="14097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Open Sans"/>
              <a:buNone/>
              <a:defRPr b="1" sz="25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2" type="subTitle"/>
          </p:nvPr>
        </p:nvSpPr>
        <p:spPr>
          <a:xfrm>
            <a:off x="774350" y="27585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ulo ">
  <p:cSld name="BLANK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718100" y="251275"/>
            <a:ext cx="77076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Rajdhani"/>
              <a:buNone/>
              <a:defRPr b="1" sz="25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2" type="subTitle"/>
          </p:nvPr>
        </p:nvSpPr>
        <p:spPr>
          <a:xfrm>
            <a:off x="774350" y="2529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31.xml"/><Relationship Id="rId6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/>
        </p:nvSpPr>
        <p:spPr>
          <a:xfrm>
            <a:off x="6900794" y="48976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 sz="1000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sz="1000">
              <a:solidFill>
                <a:srgbClr val="88888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" name="Google Shape;11;p1"/>
          <p:cNvCxnSpPr/>
          <p:nvPr/>
        </p:nvCxnSpPr>
        <p:spPr>
          <a:xfrm>
            <a:off x="719925" y="-8000"/>
            <a:ext cx="8100" cy="48795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2" name="Google Shape;12;p1"/>
          <p:cNvCxnSpPr/>
          <p:nvPr/>
        </p:nvCxnSpPr>
        <p:spPr>
          <a:xfrm>
            <a:off x="8419950" y="-8000"/>
            <a:ext cx="8100" cy="48795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3" name="Google Shape;13;p1"/>
          <p:cNvCxnSpPr/>
          <p:nvPr/>
        </p:nvCxnSpPr>
        <p:spPr>
          <a:xfrm flipH="1" rot="10800000">
            <a:off x="-15600" y="1013675"/>
            <a:ext cx="9175200" cy="54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" name="Google Shape;14;p1"/>
          <p:cNvCxnSpPr/>
          <p:nvPr/>
        </p:nvCxnSpPr>
        <p:spPr>
          <a:xfrm flipH="1" rot="10800000">
            <a:off x="-15600" y="4860825"/>
            <a:ext cx="9175200" cy="54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5" name="Google Shape;15;p1"/>
          <p:cNvCxnSpPr/>
          <p:nvPr/>
        </p:nvCxnSpPr>
        <p:spPr>
          <a:xfrm flipH="1" rot="10800000">
            <a:off x="-15600" y="1318475"/>
            <a:ext cx="9175200" cy="54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orient="horz" pos="741">
          <p15:clr>
            <a:srgbClr val="EA4335"/>
          </p15:clr>
        </p15:guide>
        <p15:guide id="3" orient="horz" pos="3064">
          <p15:clr>
            <a:srgbClr val="EA4335"/>
          </p15:clr>
        </p15:guide>
        <p15:guide id="4" pos="5306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://www.digitalhouse.com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8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6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1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31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6.xml"/><Relationship Id="rId3" Type="http://schemas.openxmlformats.org/officeDocument/2006/relationships/hyperlink" Target="https://git-scm.com" TargetMode="External"/><Relationship Id="rId4" Type="http://schemas.openxmlformats.org/officeDocument/2006/relationships/image" Target="../media/image39.gif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43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4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44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44.png"/><Relationship Id="rId4" Type="http://schemas.openxmlformats.org/officeDocument/2006/relationships/image" Target="../media/image37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41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40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48.gif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45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46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4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47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52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5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4"/>
          <p:cNvSpPr txBox="1"/>
          <p:nvPr>
            <p:ph type="title"/>
          </p:nvPr>
        </p:nvSpPr>
        <p:spPr>
          <a:xfrm>
            <a:off x="4429925" y="412925"/>
            <a:ext cx="4222800" cy="25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555"/>
              <a:buFont typeface="Arial"/>
              <a:buNone/>
            </a:pPr>
            <a:r>
              <a:t/>
            </a:r>
            <a:endParaRPr b="0" sz="3600">
              <a:solidFill>
                <a:schemeClr val="lt1"/>
              </a:solidFill>
              <a:latin typeface="Rajdhani Light"/>
              <a:ea typeface="Rajdhani Light"/>
              <a:cs typeface="Rajdhani Light"/>
              <a:sym typeface="Rajdhani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-AR" sz="4800">
                <a:solidFill>
                  <a:schemeClr val="lt1"/>
                </a:solidFill>
              </a:rPr>
              <a:t>Conhecendo outras tags do HTML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Ordenação romano minúsculo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287" name="Google Shape;287;p43"/>
          <p:cNvGrpSpPr/>
          <p:nvPr/>
        </p:nvGrpSpPr>
        <p:grpSpPr>
          <a:xfrm>
            <a:off x="382175" y="2131125"/>
            <a:ext cx="3522600" cy="2454548"/>
            <a:chOff x="235275" y="3419108"/>
            <a:chExt cx="3522600" cy="592800"/>
          </a:xfrm>
        </p:grpSpPr>
        <p:sp>
          <p:nvSpPr>
            <p:cNvPr id="288" name="Google Shape;288;p43"/>
            <p:cNvSpPr/>
            <p:nvPr/>
          </p:nvSpPr>
          <p:spPr>
            <a:xfrm>
              <a:off x="838275" y="3419108"/>
              <a:ext cx="29196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ol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type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”i”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&gt;Banana&lt;/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&gt;Laranja&lt;/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&gt;Maçã&lt;/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ol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43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90" name="Google Shape;290;p43"/>
          <p:cNvSpPr txBox="1"/>
          <p:nvPr>
            <p:ph idx="2" type="subTitle"/>
          </p:nvPr>
        </p:nvSpPr>
        <p:spPr>
          <a:xfrm>
            <a:off x="631175" y="1524650"/>
            <a:ext cx="7757400" cy="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Escrevendo </a:t>
            </a:r>
            <a:r>
              <a:rPr b="1" lang="es-AR"/>
              <a:t>i</a:t>
            </a:r>
            <a:r>
              <a:rPr lang="es-AR"/>
              <a:t> </a:t>
            </a:r>
            <a:r>
              <a:rPr lang="es-AR"/>
              <a:t>minúsculo temos uma ordenação com identificadores romanos minúsculos:</a:t>
            </a:r>
            <a:endParaRPr/>
          </a:p>
        </p:txBody>
      </p:sp>
      <p:sp>
        <p:nvSpPr>
          <p:cNvPr id="291" name="Google Shape;291;p43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43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43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43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3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3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6425" y="2455000"/>
            <a:ext cx="2147600" cy="20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4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Ordenação romano </a:t>
            </a: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maiúsculo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304" name="Google Shape;304;p44"/>
          <p:cNvGrpSpPr/>
          <p:nvPr/>
        </p:nvGrpSpPr>
        <p:grpSpPr>
          <a:xfrm>
            <a:off x="382175" y="2131125"/>
            <a:ext cx="3522600" cy="2454548"/>
            <a:chOff x="235275" y="3419108"/>
            <a:chExt cx="3522600" cy="592800"/>
          </a:xfrm>
        </p:grpSpPr>
        <p:sp>
          <p:nvSpPr>
            <p:cNvPr id="305" name="Google Shape;305;p44"/>
            <p:cNvSpPr/>
            <p:nvPr/>
          </p:nvSpPr>
          <p:spPr>
            <a:xfrm>
              <a:off x="838275" y="3419108"/>
              <a:ext cx="29196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ol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type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”I”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&gt;Banana&lt;/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&gt;Laranja&lt;/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&gt;Maçã&lt;/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ol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44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307" name="Google Shape;307;p44"/>
          <p:cNvSpPr txBox="1"/>
          <p:nvPr>
            <p:ph idx="2" type="subTitle"/>
          </p:nvPr>
        </p:nvSpPr>
        <p:spPr>
          <a:xfrm>
            <a:off x="631175" y="1524650"/>
            <a:ext cx="7757400" cy="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Escrevendo </a:t>
            </a:r>
            <a:r>
              <a:rPr b="1" lang="es-AR"/>
              <a:t>I</a:t>
            </a:r>
            <a:r>
              <a:rPr lang="es-AR"/>
              <a:t> </a:t>
            </a:r>
            <a:r>
              <a:rPr lang="es-AR"/>
              <a:t>maiúsculo</a:t>
            </a:r>
            <a:r>
              <a:rPr lang="es-AR"/>
              <a:t> temos uma ordenação com identificadores romanos </a:t>
            </a:r>
            <a:r>
              <a:rPr lang="es-AR"/>
              <a:t>maiúsculos:</a:t>
            </a:r>
            <a:endParaRPr/>
          </a:p>
        </p:txBody>
      </p:sp>
      <p:sp>
        <p:nvSpPr>
          <p:cNvPr id="308" name="Google Shape;308;p44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44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44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44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44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44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7526" y="2494374"/>
            <a:ext cx="1867825" cy="202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5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Listas Desordenadas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321" name="Google Shape;321;p45"/>
          <p:cNvGrpSpPr/>
          <p:nvPr/>
        </p:nvGrpSpPr>
        <p:grpSpPr>
          <a:xfrm>
            <a:off x="382175" y="2131125"/>
            <a:ext cx="3522600" cy="2454548"/>
            <a:chOff x="235275" y="3419108"/>
            <a:chExt cx="3522600" cy="592800"/>
          </a:xfrm>
        </p:grpSpPr>
        <p:sp>
          <p:nvSpPr>
            <p:cNvPr id="322" name="Google Shape;322;p45"/>
            <p:cNvSpPr/>
            <p:nvPr/>
          </p:nvSpPr>
          <p:spPr>
            <a:xfrm>
              <a:off x="838275" y="3419108"/>
              <a:ext cx="29196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u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&gt;Banana&lt;/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&gt;Laranja&lt;/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&gt;Maçã&lt;/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u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5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324" name="Google Shape;324;p45"/>
          <p:cNvSpPr txBox="1"/>
          <p:nvPr>
            <p:ph idx="2" type="subTitle"/>
          </p:nvPr>
        </p:nvSpPr>
        <p:spPr>
          <a:xfrm>
            <a:off x="631175" y="1461825"/>
            <a:ext cx="7757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rPr lang="es-AR" sz="1320"/>
              <a:t>Ao contrário dos exemplos que vimos anteriormente, as listas desordenadas criam uma lista sem ordenação, onde o identificador foi substituído por um ponto:</a:t>
            </a:r>
            <a:endParaRPr sz="1320"/>
          </a:p>
        </p:txBody>
      </p:sp>
      <p:sp>
        <p:nvSpPr>
          <p:cNvPr id="325" name="Google Shape;325;p45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5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5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5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45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5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1" name="Google Shape;33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3456" y="2539781"/>
            <a:ext cx="1940274" cy="1914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6"/>
          <p:cNvSpPr txBox="1"/>
          <p:nvPr/>
        </p:nvSpPr>
        <p:spPr>
          <a:xfrm>
            <a:off x="12675" y="1785600"/>
            <a:ext cx="9144000" cy="14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Hora da revisão</a:t>
            </a:r>
            <a:endParaRPr b="1" sz="5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7"/>
          <p:cNvSpPr txBox="1"/>
          <p:nvPr>
            <p:ph idx="2" type="subTitle"/>
          </p:nvPr>
        </p:nvSpPr>
        <p:spPr>
          <a:xfrm>
            <a:off x="1121525" y="2444125"/>
            <a:ext cx="7046400" cy="12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400"/>
              <a:buChar char="●"/>
            </a:pPr>
            <a:r>
              <a:rPr b="0" lang="es-AR" sz="1400"/>
              <a:t>Vimos que é possível apresentarmos informações em formatos de lista.</a:t>
            </a:r>
            <a:br>
              <a:rPr b="0" lang="es-AR" sz="1400"/>
            </a:br>
            <a:endParaRPr b="0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400"/>
              <a:buChar char="●"/>
            </a:pPr>
            <a:r>
              <a:rPr b="0" lang="es-AR" sz="1400"/>
              <a:t>Existem dois tipos de listas, a Ordenada e a Desordenada</a:t>
            </a:r>
            <a:r>
              <a:rPr b="0" lang="es-AR" sz="1400"/>
              <a:t>.</a:t>
            </a:r>
            <a:br>
              <a:rPr b="0" lang="es-AR" sz="1400"/>
            </a:br>
            <a:endParaRPr b="0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400"/>
              <a:buChar char="●"/>
            </a:pPr>
            <a:r>
              <a:rPr b="0" lang="es-AR" sz="1400"/>
              <a:t>É possível alterar o tipo de ordenação por alguns padrões que o HTML suporta.</a:t>
            </a:r>
            <a:endParaRPr b="0" sz="1400"/>
          </a:p>
        </p:txBody>
      </p:sp>
      <p:sp>
        <p:nvSpPr>
          <p:cNvPr id="344" name="Google Shape;344;p47"/>
          <p:cNvSpPr txBox="1"/>
          <p:nvPr>
            <p:ph idx="1" type="subTitle"/>
          </p:nvPr>
        </p:nvSpPr>
        <p:spPr>
          <a:xfrm>
            <a:off x="1330225" y="1591875"/>
            <a:ext cx="61578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Conclusão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8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Textos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51" name="Google Shape;351;p48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52" name="Google Shape;352;p48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9"/>
          <p:cNvSpPr/>
          <p:nvPr/>
        </p:nvSpPr>
        <p:spPr>
          <a:xfrm>
            <a:off x="611780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49"/>
          <p:cNvSpPr/>
          <p:nvPr/>
        </p:nvSpPr>
        <p:spPr>
          <a:xfrm>
            <a:off x="4913275" y="16620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49"/>
          <p:cNvSpPr/>
          <p:nvPr/>
        </p:nvSpPr>
        <p:spPr>
          <a:xfrm>
            <a:off x="3601575" y="22647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49"/>
          <p:cNvSpPr/>
          <p:nvPr/>
        </p:nvSpPr>
        <p:spPr>
          <a:xfrm>
            <a:off x="2384800" y="16462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49"/>
          <p:cNvSpPr/>
          <p:nvPr/>
        </p:nvSpPr>
        <p:spPr>
          <a:xfrm>
            <a:off x="118145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49"/>
          <p:cNvSpPr/>
          <p:nvPr/>
        </p:nvSpPr>
        <p:spPr>
          <a:xfrm rot="1239535">
            <a:off x="5377795" y="2181038"/>
            <a:ext cx="1584166" cy="82398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9"/>
          <p:cNvSpPr/>
          <p:nvPr/>
        </p:nvSpPr>
        <p:spPr>
          <a:xfrm rot="-2700000">
            <a:off x="4085163" y="2257215"/>
            <a:ext cx="1584202" cy="823921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9"/>
          <p:cNvSpPr/>
          <p:nvPr/>
        </p:nvSpPr>
        <p:spPr>
          <a:xfrm rot="1437815">
            <a:off x="2904805" y="2257087"/>
            <a:ext cx="1584366" cy="82395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9"/>
          <p:cNvSpPr/>
          <p:nvPr/>
        </p:nvSpPr>
        <p:spPr>
          <a:xfrm rot="-2552666">
            <a:off x="1822533" y="2180932"/>
            <a:ext cx="1584384" cy="824028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9"/>
          <p:cNvSpPr/>
          <p:nvPr/>
        </p:nvSpPr>
        <p:spPr>
          <a:xfrm>
            <a:off x="13252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49"/>
          <p:cNvSpPr/>
          <p:nvPr/>
        </p:nvSpPr>
        <p:spPr>
          <a:xfrm>
            <a:off x="1417247" y="2521873"/>
            <a:ext cx="844800" cy="8448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9"/>
          <p:cNvSpPr txBox="1"/>
          <p:nvPr/>
        </p:nvSpPr>
        <p:spPr>
          <a:xfrm>
            <a:off x="1395605" y="244311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70" name="Google Shape;370;p49"/>
          <p:cNvSpPr txBox="1"/>
          <p:nvPr/>
        </p:nvSpPr>
        <p:spPr>
          <a:xfrm>
            <a:off x="1140375" y="359735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Objetivo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71" name="Google Shape;371;p49"/>
          <p:cNvSpPr/>
          <p:nvPr/>
        </p:nvSpPr>
        <p:spPr>
          <a:xfrm>
            <a:off x="37455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9"/>
          <p:cNvSpPr/>
          <p:nvPr/>
        </p:nvSpPr>
        <p:spPr>
          <a:xfrm>
            <a:off x="3837547" y="2521873"/>
            <a:ext cx="844800" cy="844800"/>
          </a:xfrm>
          <a:prstGeom prst="ellipse">
            <a:avLst/>
          </a:prstGeom>
          <a:solidFill>
            <a:srgbClr val="F0CA4E"/>
          </a:solidFill>
          <a:ln cap="flat" cmpd="sng" w="9525">
            <a:solidFill>
              <a:srgbClr val="F0CA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9"/>
          <p:cNvSpPr txBox="1"/>
          <p:nvPr/>
        </p:nvSpPr>
        <p:spPr>
          <a:xfrm>
            <a:off x="3636875" y="359735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Parágrafos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74" name="Google Shape;374;p49"/>
          <p:cNvSpPr/>
          <p:nvPr/>
        </p:nvSpPr>
        <p:spPr>
          <a:xfrm>
            <a:off x="6290223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49"/>
          <p:cNvSpPr/>
          <p:nvPr/>
        </p:nvSpPr>
        <p:spPr>
          <a:xfrm>
            <a:off x="6382222" y="2521873"/>
            <a:ext cx="844800" cy="844800"/>
          </a:xfrm>
          <a:prstGeom prst="ellipse">
            <a:avLst/>
          </a:prstGeom>
          <a:solidFill>
            <a:srgbClr val="334F5D"/>
          </a:solidFill>
          <a:ln cap="flat" cmpd="sng" w="9525">
            <a:solidFill>
              <a:srgbClr val="334F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9"/>
          <p:cNvSpPr txBox="1"/>
          <p:nvPr/>
        </p:nvSpPr>
        <p:spPr>
          <a:xfrm>
            <a:off x="6181550" y="359735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Revisão e Conclusão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77" name="Google Shape;377;p49"/>
          <p:cNvSpPr txBox="1"/>
          <p:nvPr/>
        </p:nvSpPr>
        <p:spPr>
          <a:xfrm>
            <a:off x="3846250" y="24456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78" name="Google Shape;378;p49"/>
          <p:cNvSpPr txBox="1"/>
          <p:nvPr/>
        </p:nvSpPr>
        <p:spPr>
          <a:xfrm>
            <a:off x="6382200" y="24601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5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79" name="Google Shape;379;p49"/>
          <p:cNvSpPr/>
          <p:nvPr/>
        </p:nvSpPr>
        <p:spPr>
          <a:xfrm>
            <a:off x="2527548" y="17967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49"/>
          <p:cNvSpPr/>
          <p:nvPr/>
        </p:nvSpPr>
        <p:spPr>
          <a:xfrm>
            <a:off x="2619547" y="1888798"/>
            <a:ext cx="844800" cy="844800"/>
          </a:xfrm>
          <a:prstGeom prst="ellipse">
            <a:avLst/>
          </a:prstGeom>
          <a:solidFill>
            <a:srgbClr val="E37A3E"/>
          </a:solidFill>
          <a:ln cap="flat" cmpd="sng" w="9525">
            <a:solidFill>
              <a:srgbClr val="E37A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9"/>
          <p:cNvSpPr txBox="1"/>
          <p:nvPr/>
        </p:nvSpPr>
        <p:spPr>
          <a:xfrm>
            <a:off x="2597905" y="18100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82" name="Google Shape;382;p49"/>
          <p:cNvSpPr/>
          <p:nvPr/>
        </p:nvSpPr>
        <p:spPr>
          <a:xfrm>
            <a:off x="5055986" y="18125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49"/>
          <p:cNvSpPr/>
          <p:nvPr/>
        </p:nvSpPr>
        <p:spPr>
          <a:xfrm>
            <a:off x="5147984" y="1904598"/>
            <a:ext cx="844800" cy="844800"/>
          </a:xfrm>
          <a:prstGeom prst="ellipse">
            <a:avLst/>
          </a:prstGeom>
          <a:solidFill>
            <a:srgbClr val="33B39D"/>
          </a:solidFill>
          <a:ln cap="flat" cmpd="sng" w="9525">
            <a:solidFill>
              <a:srgbClr val="33B3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9"/>
          <p:cNvSpPr txBox="1"/>
          <p:nvPr/>
        </p:nvSpPr>
        <p:spPr>
          <a:xfrm>
            <a:off x="5126342" y="18258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85" name="Google Shape;385;p49"/>
          <p:cNvSpPr txBox="1"/>
          <p:nvPr/>
        </p:nvSpPr>
        <p:spPr>
          <a:xfrm>
            <a:off x="2364200" y="102250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Títulos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86" name="Google Shape;386;p49"/>
          <p:cNvSpPr txBox="1"/>
          <p:nvPr/>
        </p:nvSpPr>
        <p:spPr>
          <a:xfrm>
            <a:off x="4892625" y="102250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Citações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87" name="Google Shape;387;p49"/>
          <p:cNvSpPr/>
          <p:nvPr/>
        </p:nvSpPr>
        <p:spPr>
          <a:xfrm>
            <a:off x="611780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49"/>
          <p:cNvSpPr/>
          <p:nvPr/>
        </p:nvSpPr>
        <p:spPr>
          <a:xfrm>
            <a:off x="4913275" y="16620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9"/>
          <p:cNvSpPr/>
          <p:nvPr/>
        </p:nvSpPr>
        <p:spPr>
          <a:xfrm>
            <a:off x="3601575" y="22647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49"/>
          <p:cNvSpPr/>
          <p:nvPr/>
        </p:nvSpPr>
        <p:spPr>
          <a:xfrm>
            <a:off x="2384800" y="16462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9"/>
          <p:cNvSpPr/>
          <p:nvPr/>
        </p:nvSpPr>
        <p:spPr>
          <a:xfrm>
            <a:off x="118145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9"/>
          <p:cNvSpPr/>
          <p:nvPr/>
        </p:nvSpPr>
        <p:spPr>
          <a:xfrm rot="1239535">
            <a:off x="5377795" y="2181038"/>
            <a:ext cx="1584166" cy="82398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49"/>
          <p:cNvSpPr/>
          <p:nvPr/>
        </p:nvSpPr>
        <p:spPr>
          <a:xfrm rot="-2700000">
            <a:off x="4085163" y="2257215"/>
            <a:ext cx="1584202" cy="823921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9"/>
          <p:cNvSpPr/>
          <p:nvPr/>
        </p:nvSpPr>
        <p:spPr>
          <a:xfrm rot="1437815">
            <a:off x="2904805" y="2257087"/>
            <a:ext cx="1584366" cy="82395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9"/>
          <p:cNvSpPr/>
          <p:nvPr/>
        </p:nvSpPr>
        <p:spPr>
          <a:xfrm rot="-2552666">
            <a:off x="1822533" y="2180932"/>
            <a:ext cx="1584384" cy="824028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9"/>
          <p:cNvSpPr/>
          <p:nvPr/>
        </p:nvSpPr>
        <p:spPr>
          <a:xfrm>
            <a:off x="13252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9"/>
          <p:cNvSpPr/>
          <p:nvPr/>
        </p:nvSpPr>
        <p:spPr>
          <a:xfrm>
            <a:off x="1417247" y="2521873"/>
            <a:ext cx="844800" cy="844800"/>
          </a:xfrm>
          <a:prstGeom prst="ellipse">
            <a:avLst/>
          </a:prstGeom>
          <a:solidFill>
            <a:srgbClr val="EC183F"/>
          </a:solidFill>
          <a:ln cap="flat" cmpd="sng" w="9525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9"/>
          <p:cNvSpPr txBox="1"/>
          <p:nvPr/>
        </p:nvSpPr>
        <p:spPr>
          <a:xfrm>
            <a:off x="1395605" y="244311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99" name="Google Shape;399;p49"/>
          <p:cNvSpPr/>
          <p:nvPr/>
        </p:nvSpPr>
        <p:spPr>
          <a:xfrm>
            <a:off x="37455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9"/>
          <p:cNvSpPr/>
          <p:nvPr/>
        </p:nvSpPr>
        <p:spPr>
          <a:xfrm>
            <a:off x="3837547" y="2521873"/>
            <a:ext cx="844800" cy="844800"/>
          </a:xfrm>
          <a:prstGeom prst="ellipse">
            <a:avLst/>
          </a:prstGeom>
          <a:solidFill>
            <a:srgbClr val="F0CA4E"/>
          </a:solidFill>
          <a:ln cap="flat" cmpd="sng" w="9525">
            <a:solidFill>
              <a:srgbClr val="F0CA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49"/>
          <p:cNvSpPr/>
          <p:nvPr/>
        </p:nvSpPr>
        <p:spPr>
          <a:xfrm>
            <a:off x="6290223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9"/>
          <p:cNvSpPr/>
          <p:nvPr/>
        </p:nvSpPr>
        <p:spPr>
          <a:xfrm>
            <a:off x="6382222" y="2521873"/>
            <a:ext cx="844800" cy="844800"/>
          </a:xfrm>
          <a:prstGeom prst="ellipse">
            <a:avLst/>
          </a:prstGeom>
          <a:solidFill>
            <a:srgbClr val="334F5D"/>
          </a:solidFill>
          <a:ln cap="flat" cmpd="sng" w="9525">
            <a:solidFill>
              <a:srgbClr val="334F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9"/>
          <p:cNvSpPr txBox="1"/>
          <p:nvPr/>
        </p:nvSpPr>
        <p:spPr>
          <a:xfrm>
            <a:off x="3846250" y="24456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04" name="Google Shape;404;p49"/>
          <p:cNvSpPr txBox="1"/>
          <p:nvPr/>
        </p:nvSpPr>
        <p:spPr>
          <a:xfrm>
            <a:off x="6382200" y="24601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5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05" name="Google Shape;405;p49"/>
          <p:cNvSpPr/>
          <p:nvPr/>
        </p:nvSpPr>
        <p:spPr>
          <a:xfrm>
            <a:off x="2527548" y="17967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9"/>
          <p:cNvSpPr/>
          <p:nvPr/>
        </p:nvSpPr>
        <p:spPr>
          <a:xfrm>
            <a:off x="2619547" y="1888798"/>
            <a:ext cx="844800" cy="844800"/>
          </a:xfrm>
          <a:prstGeom prst="ellipse">
            <a:avLst/>
          </a:prstGeom>
          <a:solidFill>
            <a:srgbClr val="E37A3E"/>
          </a:solidFill>
          <a:ln cap="flat" cmpd="sng" w="9525">
            <a:solidFill>
              <a:srgbClr val="E37A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9"/>
          <p:cNvSpPr txBox="1"/>
          <p:nvPr/>
        </p:nvSpPr>
        <p:spPr>
          <a:xfrm>
            <a:off x="2597905" y="18100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08" name="Google Shape;408;p49"/>
          <p:cNvSpPr/>
          <p:nvPr/>
        </p:nvSpPr>
        <p:spPr>
          <a:xfrm>
            <a:off x="5055986" y="18125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9"/>
          <p:cNvSpPr/>
          <p:nvPr/>
        </p:nvSpPr>
        <p:spPr>
          <a:xfrm>
            <a:off x="5147984" y="1904598"/>
            <a:ext cx="844800" cy="844800"/>
          </a:xfrm>
          <a:prstGeom prst="ellipse">
            <a:avLst/>
          </a:prstGeom>
          <a:solidFill>
            <a:srgbClr val="33B39D"/>
          </a:solidFill>
          <a:ln cap="flat" cmpd="sng" w="9525">
            <a:solidFill>
              <a:srgbClr val="33B3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49"/>
          <p:cNvSpPr txBox="1"/>
          <p:nvPr/>
        </p:nvSpPr>
        <p:spPr>
          <a:xfrm>
            <a:off x="5126342" y="18258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0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Títulos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17" name="Google Shape;417;p50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18" name="Google Shape;418;p50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1"/>
          <p:cNvSpPr txBox="1"/>
          <p:nvPr>
            <p:ph idx="2" type="subTitle"/>
          </p:nvPr>
        </p:nvSpPr>
        <p:spPr>
          <a:xfrm>
            <a:off x="631175" y="1446050"/>
            <a:ext cx="44118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Quando pensamos em representar alguma informação como uma listagem, logo percebemos que precisamos definir um título para dizer ao usuário sobre o que é aquele conteúdo.</a:t>
            </a:r>
            <a:endParaRPr/>
          </a:p>
        </p:txBody>
      </p:sp>
      <p:sp>
        <p:nvSpPr>
          <p:cNvPr id="425" name="Google Shape;425;p51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Objetivo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426" name="Google Shape;42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4970" y="789342"/>
            <a:ext cx="2256774" cy="397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2"/>
          <p:cNvSpPr txBox="1"/>
          <p:nvPr/>
        </p:nvSpPr>
        <p:spPr>
          <a:xfrm>
            <a:off x="1629450" y="2904950"/>
            <a:ext cx="1427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7200"/>
              <a:t>h1</a:t>
            </a:r>
            <a:endParaRPr b="1" sz="7200"/>
          </a:p>
        </p:txBody>
      </p:sp>
      <p:sp>
        <p:nvSpPr>
          <p:cNvPr id="433" name="Google Shape;433;p52"/>
          <p:cNvSpPr txBox="1"/>
          <p:nvPr/>
        </p:nvSpPr>
        <p:spPr>
          <a:xfrm>
            <a:off x="3057150" y="2981900"/>
            <a:ext cx="11616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6200">
                <a:solidFill>
                  <a:srgbClr val="434343"/>
                </a:solidFill>
              </a:rPr>
              <a:t>h2</a:t>
            </a:r>
            <a:endParaRPr b="1" sz="6200">
              <a:solidFill>
                <a:srgbClr val="434343"/>
              </a:solidFill>
            </a:endParaRPr>
          </a:p>
        </p:txBody>
      </p:sp>
      <p:sp>
        <p:nvSpPr>
          <p:cNvPr id="434" name="Google Shape;434;p52"/>
          <p:cNvSpPr txBox="1"/>
          <p:nvPr/>
        </p:nvSpPr>
        <p:spPr>
          <a:xfrm>
            <a:off x="4218750" y="3058850"/>
            <a:ext cx="9726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200">
                <a:solidFill>
                  <a:srgbClr val="666666"/>
                </a:solidFill>
              </a:rPr>
              <a:t>h3</a:t>
            </a:r>
            <a:endParaRPr b="1" sz="5200">
              <a:solidFill>
                <a:srgbClr val="666666"/>
              </a:solidFill>
            </a:endParaRPr>
          </a:p>
        </p:txBody>
      </p:sp>
      <p:sp>
        <p:nvSpPr>
          <p:cNvPr id="435" name="Google Shape;435;p52"/>
          <p:cNvSpPr txBox="1"/>
          <p:nvPr/>
        </p:nvSpPr>
        <p:spPr>
          <a:xfrm>
            <a:off x="5191350" y="3135800"/>
            <a:ext cx="811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4200">
                <a:solidFill>
                  <a:srgbClr val="B7B7B7"/>
                </a:solidFill>
              </a:rPr>
              <a:t>h4</a:t>
            </a:r>
            <a:endParaRPr b="1" sz="4200">
              <a:solidFill>
                <a:srgbClr val="B7B7B7"/>
              </a:solidFill>
            </a:endParaRPr>
          </a:p>
        </p:txBody>
      </p:sp>
      <p:sp>
        <p:nvSpPr>
          <p:cNvPr id="436" name="Google Shape;436;p52"/>
          <p:cNvSpPr txBox="1"/>
          <p:nvPr/>
        </p:nvSpPr>
        <p:spPr>
          <a:xfrm>
            <a:off x="6003150" y="3212900"/>
            <a:ext cx="755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3200">
                <a:solidFill>
                  <a:srgbClr val="CCCCCC"/>
                </a:solidFill>
              </a:rPr>
              <a:t>h5</a:t>
            </a:r>
            <a:endParaRPr b="1" sz="3200">
              <a:solidFill>
                <a:srgbClr val="CCCCCC"/>
              </a:solidFill>
            </a:endParaRPr>
          </a:p>
        </p:txBody>
      </p:sp>
      <p:sp>
        <p:nvSpPr>
          <p:cNvPr id="437" name="Google Shape;437;p52"/>
          <p:cNvSpPr txBox="1"/>
          <p:nvPr/>
        </p:nvSpPr>
        <p:spPr>
          <a:xfrm>
            <a:off x="6758850" y="3289850"/>
            <a:ext cx="755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2200">
                <a:solidFill>
                  <a:srgbClr val="D9D9D9"/>
                </a:solidFill>
              </a:rPr>
              <a:t>h6</a:t>
            </a:r>
            <a:endParaRPr b="1" sz="2200">
              <a:solidFill>
                <a:srgbClr val="D9D9D9"/>
              </a:solidFill>
            </a:endParaRPr>
          </a:p>
        </p:txBody>
      </p:sp>
      <p:sp>
        <p:nvSpPr>
          <p:cNvPr id="438" name="Google Shape;438;p52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Tags de Cabeçalho</a:t>
            </a:r>
            <a:endParaRPr>
              <a:solidFill>
                <a:srgbClr val="EC183F"/>
              </a:solidFill>
            </a:endParaRPr>
          </a:p>
        </p:txBody>
      </p:sp>
      <p:sp>
        <p:nvSpPr>
          <p:cNvPr id="439" name="Google Shape;439;p52"/>
          <p:cNvSpPr txBox="1"/>
          <p:nvPr>
            <p:ph idx="2" type="subTitle"/>
          </p:nvPr>
        </p:nvSpPr>
        <p:spPr>
          <a:xfrm>
            <a:off x="631175" y="1446050"/>
            <a:ext cx="7792800" cy="13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As tags de cabeçalho são as responsáveis por possibilitarem a criação de títulos. Elas variam entre h1 a h6, sendo o h1 o mais importante e o h6 o menos relevante.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5"/>
          <p:cNvSpPr txBox="1"/>
          <p:nvPr/>
        </p:nvSpPr>
        <p:spPr>
          <a:xfrm>
            <a:off x="1417175" y="1919900"/>
            <a:ext cx="1755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2000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Listas</a:t>
            </a:r>
            <a:endParaRPr b="1" sz="20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49" name="Google Shape;149;p35"/>
          <p:cNvSpPr txBox="1"/>
          <p:nvPr/>
        </p:nvSpPr>
        <p:spPr>
          <a:xfrm>
            <a:off x="551178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6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6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4216825" y="1954388"/>
            <a:ext cx="17550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2000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Textos</a:t>
            </a:r>
            <a:endParaRPr b="1" sz="20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1" name="Google Shape;151;p35"/>
          <p:cNvSpPr txBox="1"/>
          <p:nvPr/>
        </p:nvSpPr>
        <p:spPr>
          <a:xfrm>
            <a:off x="3338153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6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6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2" name="Google Shape;152;p35"/>
          <p:cNvSpPr txBox="1"/>
          <p:nvPr/>
        </p:nvSpPr>
        <p:spPr>
          <a:xfrm>
            <a:off x="6837825" y="1919900"/>
            <a:ext cx="1755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2000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Rotas</a:t>
            </a:r>
            <a:endParaRPr b="1" sz="20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3" name="Google Shape;153;p35"/>
          <p:cNvSpPr txBox="1"/>
          <p:nvPr/>
        </p:nvSpPr>
        <p:spPr>
          <a:xfrm>
            <a:off x="5971828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6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6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4" name="Google Shape;154;p35"/>
          <p:cNvSpPr txBox="1"/>
          <p:nvPr/>
        </p:nvSpPr>
        <p:spPr>
          <a:xfrm>
            <a:off x="2423775" y="3542625"/>
            <a:ext cx="22335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2000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Acessibilidade</a:t>
            </a:r>
            <a:endParaRPr b="1" sz="20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5" name="Google Shape;155;p35"/>
          <p:cNvSpPr txBox="1"/>
          <p:nvPr/>
        </p:nvSpPr>
        <p:spPr>
          <a:xfrm>
            <a:off x="1557778" y="321861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6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sz="6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6" name="Google Shape;156;p35"/>
          <p:cNvSpPr txBox="1"/>
          <p:nvPr/>
        </p:nvSpPr>
        <p:spPr>
          <a:xfrm>
            <a:off x="5600600" y="3508125"/>
            <a:ext cx="1755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2000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GIT</a:t>
            </a:r>
            <a:endParaRPr b="1" sz="20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7" name="Google Shape;157;p35"/>
          <p:cNvSpPr txBox="1"/>
          <p:nvPr/>
        </p:nvSpPr>
        <p:spPr>
          <a:xfrm>
            <a:off x="4734603" y="327291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6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5</a:t>
            </a:r>
            <a:endParaRPr b="1" sz="6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8" name="Google Shape;158;p35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>
                <a:solidFill>
                  <a:srgbClr val="EC183F"/>
                </a:solidFill>
              </a:rPr>
              <a:t>Tem</a:t>
            </a:r>
            <a:r>
              <a:rPr lang="es-AR"/>
              <a:t>as</a:t>
            </a:r>
            <a:endParaRPr>
              <a:solidFill>
                <a:srgbClr val="EC183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3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Título Principal - h1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446" name="Google Shape;446;p53"/>
          <p:cNvGrpSpPr/>
          <p:nvPr/>
        </p:nvGrpSpPr>
        <p:grpSpPr>
          <a:xfrm>
            <a:off x="382175" y="2131125"/>
            <a:ext cx="3739500" cy="2454548"/>
            <a:chOff x="235275" y="3419108"/>
            <a:chExt cx="3739500" cy="592800"/>
          </a:xfrm>
        </p:grpSpPr>
        <p:sp>
          <p:nvSpPr>
            <p:cNvPr id="447" name="Google Shape;447;p53"/>
            <p:cNvSpPr/>
            <p:nvPr/>
          </p:nvSpPr>
          <p:spPr>
            <a:xfrm>
              <a:off x="838275" y="3419108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&gt;Let’s go CTD!&lt;/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3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449" name="Google Shape;449;p53"/>
          <p:cNvSpPr txBox="1"/>
          <p:nvPr>
            <p:ph idx="2" type="subTitle"/>
          </p:nvPr>
        </p:nvSpPr>
        <p:spPr>
          <a:xfrm>
            <a:off x="631175" y="1524650"/>
            <a:ext cx="7757400" cy="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Tem como função ser o título principal daquela seção:</a:t>
            </a:r>
            <a:endParaRPr/>
          </a:p>
        </p:txBody>
      </p:sp>
      <p:sp>
        <p:nvSpPr>
          <p:cNvPr id="450" name="Google Shape;450;p53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53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53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53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53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53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6" name="Google Shape;45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5349" y="2882298"/>
            <a:ext cx="3452199" cy="131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4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Subtítulo</a:t>
            </a: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 - h2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463" name="Google Shape;463;p54"/>
          <p:cNvGrpSpPr/>
          <p:nvPr/>
        </p:nvGrpSpPr>
        <p:grpSpPr>
          <a:xfrm>
            <a:off x="382175" y="2131125"/>
            <a:ext cx="3739500" cy="2454548"/>
            <a:chOff x="235275" y="3419108"/>
            <a:chExt cx="3739500" cy="592800"/>
          </a:xfrm>
        </p:grpSpPr>
        <p:sp>
          <p:nvSpPr>
            <p:cNvPr id="464" name="Google Shape;464;p54"/>
            <p:cNvSpPr/>
            <p:nvPr/>
          </p:nvSpPr>
          <p:spPr>
            <a:xfrm>
              <a:off x="838275" y="3419108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&gt;Let’s go CTD!&lt;/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65" name="Google Shape;465;p54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466" name="Google Shape;466;p54"/>
          <p:cNvSpPr txBox="1"/>
          <p:nvPr>
            <p:ph idx="2" type="subTitle"/>
          </p:nvPr>
        </p:nvSpPr>
        <p:spPr>
          <a:xfrm>
            <a:off x="631175" y="1524650"/>
            <a:ext cx="7757400" cy="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Serve como subtítulo para o h1:</a:t>
            </a:r>
            <a:endParaRPr/>
          </a:p>
        </p:txBody>
      </p:sp>
      <p:sp>
        <p:nvSpPr>
          <p:cNvPr id="467" name="Google Shape;467;p54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54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54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54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54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54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3" name="Google Shape;47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0975" y="2673225"/>
            <a:ext cx="2900949" cy="172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5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Subtítulo - h3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480" name="Google Shape;480;p55"/>
          <p:cNvGrpSpPr/>
          <p:nvPr/>
        </p:nvGrpSpPr>
        <p:grpSpPr>
          <a:xfrm>
            <a:off x="382175" y="2131125"/>
            <a:ext cx="3739500" cy="2454548"/>
            <a:chOff x="235275" y="3419108"/>
            <a:chExt cx="3739500" cy="592800"/>
          </a:xfrm>
        </p:grpSpPr>
        <p:sp>
          <p:nvSpPr>
            <p:cNvPr id="481" name="Google Shape;481;p55"/>
            <p:cNvSpPr/>
            <p:nvPr/>
          </p:nvSpPr>
          <p:spPr>
            <a:xfrm>
              <a:off x="838275" y="3419108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&gt;Let’s go CTD!&lt;/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82" name="Google Shape;482;p55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483" name="Google Shape;483;p55"/>
          <p:cNvSpPr txBox="1"/>
          <p:nvPr>
            <p:ph idx="2" type="subTitle"/>
          </p:nvPr>
        </p:nvSpPr>
        <p:spPr>
          <a:xfrm>
            <a:off x="631175" y="1524650"/>
            <a:ext cx="7757400" cy="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Serve como subtítulo para o h2:</a:t>
            </a:r>
            <a:endParaRPr/>
          </a:p>
        </p:txBody>
      </p:sp>
      <p:sp>
        <p:nvSpPr>
          <p:cNvPr id="484" name="Google Shape;484;p55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55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55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55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55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55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0" name="Google Shape;49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7444" y="2466097"/>
            <a:ext cx="2808025" cy="2066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6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Subtítulo - h4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497" name="Google Shape;497;p56"/>
          <p:cNvGrpSpPr/>
          <p:nvPr/>
        </p:nvGrpSpPr>
        <p:grpSpPr>
          <a:xfrm>
            <a:off x="382175" y="2131125"/>
            <a:ext cx="3739500" cy="2454548"/>
            <a:chOff x="235275" y="3419108"/>
            <a:chExt cx="3739500" cy="592800"/>
          </a:xfrm>
        </p:grpSpPr>
        <p:sp>
          <p:nvSpPr>
            <p:cNvPr id="498" name="Google Shape;498;p56"/>
            <p:cNvSpPr/>
            <p:nvPr/>
          </p:nvSpPr>
          <p:spPr>
            <a:xfrm>
              <a:off x="838275" y="3419108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&gt;Let’s go CTD!&lt;/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h4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h4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99" name="Google Shape;499;p56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500" name="Google Shape;500;p56"/>
          <p:cNvSpPr txBox="1"/>
          <p:nvPr>
            <p:ph idx="2" type="subTitle"/>
          </p:nvPr>
        </p:nvSpPr>
        <p:spPr>
          <a:xfrm>
            <a:off x="631175" y="1524650"/>
            <a:ext cx="7757400" cy="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Serve como subtítulo para o h3:</a:t>
            </a:r>
            <a:endParaRPr/>
          </a:p>
        </p:txBody>
      </p:sp>
      <p:sp>
        <p:nvSpPr>
          <p:cNvPr id="501" name="Google Shape;501;p56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56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56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56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56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56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7" name="Google Shape;50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1550" y="2454999"/>
            <a:ext cx="2082300" cy="20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7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Subtítulo - h5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514" name="Google Shape;514;p57"/>
          <p:cNvGrpSpPr/>
          <p:nvPr/>
        </p:nvGrpSpPr>
        <p:grpSpPr>
          <a:xfrm>
            <a:off x="382175" y="2131125"/>
            <a:ext cx="3739500" cy="2454548"/>
            <a:chOff x="235275" y="3419108"/>
            <a:chExt cx="3739500" cy="592800"/>
          </a:xfrm>
        </p:grpSpPr>
        <p:sp>
          <p:nvSpPr>
            <p:cNvPr id="515" name="Google Shape;515;p57"/>
            <p:cNvSpPr/>
            <p:nvPr/>
          </p:nvSpPr>
          <p:spPr>
            <a:xfrm>
              <a:off x="838275" y="3419108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&gt;Let’s go CTD!&lt;/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h4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h4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h5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h5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16" name="Google Shape;516;p57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517" name="Google Shape;517;p57"/>
          <p:cNvSpPr txBox="1"/>
          <p:nvPr>
            <p:ph idx="2" type="subTitle"/>
          </p:nvPr>
        </p:nvSpPr>
        <p:spPr>
          <a:xfrm>
            <a:off x="631175" y="1524650"/>
            <a:ext cx="7757400" cy="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Serve como subtítulo para o h4:</a:t>
            </a:r>
            <a:endParaRPr/>
          </a:p>
        </p:txBody>
      </p:sp>
      <p:sp>
        <p:nvSpPr>
          <p:cNvPr id="518" name="Google Shape;518;p57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57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57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57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57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57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4" name="Google Shape;52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678" y="2455000"/>
            <a:ext cx="2116100" cy="203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8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Subtítulo - h6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531" name="Google Shape;531;p58"/>
          <p:cNvGrpSpPr/>
          <p:nvPr/>
        </p:nvGrpSpPr>
        <p:grpSpPr>
          <a:xfrm>
            <a:off x="382175" y="2131125"/>
            <a:ext cx="3739500" cy="2454548"/>
            <a:chOff x="235275" y="3419108"/>
            <a:chExt cx="3739500" cy="592800"/>
          </a:xfrm>
        </p:grpSpPr>
        <p:sp>
          <p:nvSpPr>
            <p:cNvPr id="532" name="Google Shape;532;p58"/>
            <p:cNvSpPr/>
            <p:nvPr/>
          </p:nvSpPr>
          <p:spPr>
            <a:xfrm>
              <a:off x="838275" y="3419108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&gt;Let’s go CTD!&lt;/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h1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h4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h4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h5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h5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h6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&gt;Subtitulo&lt;/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h6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33" name="Google Shape;533;p58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534" name="Google Shape;534;p58"/>
          <p:cNvSpPr txBox="1"/>
          <p:nvPr>
            <p:ph idx="2" type="subTitle"/>
          </p:nvPr>
        </p:nvSpPr>
        <p:spPr>
          <a:xfrm>
            <a:off x="631175" y="1524650"/>
            <a:ext cx="7757400" cy="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Serve como subtítulo para o h5:</a:t>
            </a:r>
            <a:endParaRPr/>
          </a:p>
        </p:txBody>
      </p:sp>
      <p:sp>
        <p:nvSpPr>
          <p:cNvPr id="535" name="Google Shape;535;p58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58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58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58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58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58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1" name="Google Shape;54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2612" y="2407225"/>
            <a:ext cx="2037664" cy="211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59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Hierarquia</a:t>
            </a:r>
            <a:endParaRPr>
              <a:solidFill>
                <a:srgbClr val="EC183F"/>
              </a:solidFill>
            </a:endParaRPr>
          </a:p>
        </p:txBody>
      </p:sp>
      <p:sp>
        <p:nvSpPr>
          <p:cNvPr id="548" name="Google Shape;548;p59"/>
          <p:cNvSpPr txBox="1"/>
          <p:nvPr>
            <p:ph idx="2" type="subTitle"/>
          </p:nvPr>
        </p:nvSpPr>
        <p:spPr>
          <a:xfrm>
            <a:off x="631175" y="1608800"/>
            <a:ext cx="4048200" cy="28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Apesar dos textos irem </a:t>
            </a:r>
            <a:r>
              <a:rPr lang="es-AR"/>
              <a:t>diminuindo de tamanho</a:t>
            </a:r>
            <a:r>
              <a:rPr lang="es-AR"/>
              <a:t> de acordo com a numeração das tags, elas não devem ser usadas </a:t>
            </a:r>
            <a:r>
              <a:rPr lang="es-AR"/>
              <a:t>considerando</a:t>
            </a:r>
            <a:r>
              <a:rPr lang="es-AR"/>
              <a:t> o tamanho.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Elas devem ser usadas de acordo com a necessidade de criar mais um </a:t>
            </a:r>
            <a:r>
              <a:rPr lang="es-AR"/>
              <a:t>título</a:t>
            </a:r>
            <a:r>
              <a:rPr lang="es-AR"/>
              <a:t>/</a:t>
            </a:r>
            <a:r>
              <a:rPr lang="es-AR"/>
              <a:t>subtítulo</a:t>
            </a:r>
            <a:r>
              <a:rPr lang="es-AR"/>
              <a:t>, sendo que o h6 é o </a:t>
            </a:r>
            <a:r>
              <a:rPr lang="es-AR"/>
              <a:t>limite</a:t>
            </a:r>
            <a:r>
              <a:rPr lang="es-AR"/>
              <a:t> dessa hierarquia.</a:t>
            </a:r>
            <a:endParaRPr/>
          </a:p>
        </p:txBody>
      </p:sp>
      <p:sp>
        <p:nvSpPr>
          <p:cNvPr id="549" name="Google Shape;549;p59"/>
          <p:cNvSpPr/>
          <p:nvPr/>
        </p:nvSpPr>
        <p:spPr>
          <a:xfrm rot="165146">
            <a:off x="5074021" y="17426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59"/>
          <p:cNvSpPr/>
          <p:nvPr/>
        </p:nvSpPr>
        <p:spPr>
          <a:xfrm>
            <a:off x="4968576" y="16926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59"/>
          <p:cNvSpPr/>
          <p:nvPr/>
        </p:nvSpPr>
        <p:spPr>
          <a:xfrm>
            <a:off x="4968576" y="16926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59"/>
          <p:cNvSpPr/>
          <p:nvPr/>
        </p:nvSpPr>
        <p:spPr>
          <a:xfrm>
            <a:off x="5074326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59"/>
          <p:cNvSpPr/>
          <p:nvPr/>
        </p:nvSpPr>
        <p:spPr>
          <a:xfrm>
            <a:off x="5249758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59"/>
          <p:cNvSpPr/>
          <p:nvPr/>
        </p:nvSpPr>
        <p:spPr>
          <a:xfrm>
            <a:off x="5425189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5" name="Google Shape;555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2487" y="1968725"/>
            <a:ext cx="2037664" cy="2115575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59"/>
          <p:cNvSpPr txBox="1"/>
          <p:nvPr/>
        </p:nvSpPr>
        <p:spPr>
          <a:xfrm>
            <a:off x="5397200" y="2057425"/>
            <a:ext cx="45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/>
              <a:t>h1</a:t>
            </a:r>
            <a:endParaRPr b="1"/>
          </a:p>
        </p:txBody>
      </p:sp>
      <p:sp>
        <p:nvSpPr>
          <p:cNvPr id="557" name="Google Shape;557;p59"/>
          <p:cNvSpPr txBox="1"/>
          <p:nvPr/>
        </p:nvSpPr>
        <p:spPr>
          <a:xfrm>
            <a:off x="5425200" y="2457625"/>
            <a:ext cx="45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/>
              <a:t>h2</a:t>
            </a:r>
            <a:endParaRPr b="1"/>
          </a:p>
        </p:txBody>
      </p:sp>
      <p:sp>
        <p:nvSpPr>
          <p:cNvPr id="558" name="Google Shape;558;p59"/>
          <p:cNvSpPr txBox="1"/>
          <p:nvPr/>
        </p:nvSpPr>
        <p:spPr>
          <a:xfrm>
            <a:off x="5425200" y="2826413"/>
            <a:ext cx="45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/>
              <a:t>h3</a:t>
            </a:r>
            <a:endParaRPr b="1"/>
          </a:p>
        </p:txBody>
      </p:sp>
      <p:sp>
        <p:nvSpPr>
          <p:cNvPr id="559" name="Google Shape;559;p59"/>
          <p:cNvSpPr txBox="1"/>
          <p:nvPr/>
        </p:nvSpPr>
        <p:spPr>
          <a:xfrm>
            <a:off x="5397200" y="3123425"/>
            <a:ext cx="45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/>
              <a:t>h4</a:t>
            </a:r>
            <a:endParaRPr b="1"/>
          </a:p>
        </p:txBody>
      </p:sp>
      <p:sp>
        <p:nvSpPr>
          <p:cNvPr id="560" name="Google Shape;560;p59"/>
          <p:cNvSpPr txBox="1"/>
          <p:nvPr/>
        </p:nvSpPr>
        <p:spPr>
          <a:xfrm>
            <a:off x="5397200" y="3684100"/>
            <a:ext cx="45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/>
              <a:t>h6</a:t>
            </a:r>
            <a:endParaRPr b="1"/>
          </a:p>
        </p:txBody>
      </p:sp>
      <p:sp>
        <p:nvSpPr>
          <p:cNvPr id="561" name="Google Shape;561;p59"/>
          <p:cNvSpPr txBox="1"/>
          <p:nvPr/>
        </p:nvSpPr>
        <p:spPr>
          <a:xfrm>
            <a:off x="5397200" y="3374725"/>
            <a:ext cx="45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/>
              <a:t>h5</a:t>
            </a:r>
            <a:endParaRPr b="1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0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Parágrafos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568" name="Google Shape;568;p60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569" name="Google Shape;569;p60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61"/>
          <p:cNvSpPr txBox="1"/>
          <p:nvPr>
            <p:ph idx="2" type="subTitle"/>
          </p:nvPr>
        </p:nvSpPr>
        <p:spPr>
          <a:xfrm>
            <a:off x="631175" y="1446050"/>
            <a:ext cx="38925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Agora que </a:t>
            </a:r>
            <a:r>
              <a:rPr lang="es-AR"/>
              <a:t>já</a:t>
            </a:r>
            <a:r>
              <a:rPr lang="es-AR"/>
              <a:t> </a:t>
            </a:r>
            <a:r>
              <a:rPr lang="es-AR"/>
              <a:t>descubrimos</a:t>
            </a:r>
            <a:r>
              <a:rPr lang="es-AR"/>
              <a:t> como definir títulos vamos aprender a definir parágrafos.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Os </a:t>
            </a:r>
            <a:r>
              <a:rPr lang="es-AR"/>
              <a:t>parágrafos</a:t>
            </a:r>
            <a:r>
              <a:rPr lang="es-AR"/>
              <a:t> são bem simples de serem utilizados, são representados pela tag</a:t>
            </a:r>
            <a:r>
              <a:rPr b="1" lang="es-AR"/>
              <a:t> &lt;p&gt;</a:t>
            </a:r>
            <a:r>
              <a:rPr lang="es-AR"/>
              <a:t>.</a:t>
            </a:r>
            <a:endParaRPr/>
          </a:p>
        </p:txBody>
      </p:sp>
      <p:sp>
        <p:nvSpPr>
          <p:cNvPr id="576" name="Google Shape;576;p61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Objetivo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577" name="Google Shape;577;p61"/>
          <p:cNvPicPr preferRelativeResize="0"/>
          <p:nvPr/>
        </p:nvPicPr>
        <p:blipFill rotWithShape="1">
          <a:blip r:embed="rId3">
            <a:alphaModFix/>
          </a:blip>
          <a:srcRect b="47103" l="0" r="0" t="0"/>
          <a:stretch/>
        </p:blipFill>
        <p:spPr>
          <a:xfrm>
            <a:off x="5071800" y="1406550"/>
            <a:ext cx="2918300" cy="349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62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Definindo um parágrafo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584" name="Google Shape;584;p62"/>
          <p:cNvGrpSpPr/>
          <p:nvPr/>
        </p:nvGrpSpPr>
        <p:grpSpPr>
          <a:xfrm>
            <a:off x="382175" y="3114293"/>
            <a:ext cx="8006270" cy="726654"/>
            <a:chOff x="235275" y="3516188"/>
            <a:chExt cx="3739500" cy="592800"/>
          </a:xfrm>
        </p:grpSpPr>
        <p:sp>
          <p:nvSpPr>
            <p:cNvPr id="585" name="Google Shape;585;p62"/>
            <p:cNvSpPr/>
            <p:nvPr/>
          </p:nvSpPr>
          <p:spPr>
            <a:xfrm>
              <a:off x="838275" y="3516188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&gt;Olá, eu sou um parágrafo :)&lt;/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62"/>
            <p:cNvSpPr/>
            <p:nvPr/>
          </p:nvSpPr>
          <p:spPr>
            <a:xfrm>
              <a:off x="235275" y="351618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587" name="Google Shape;587;p62"/>
          <p:cNvSpPr txBox="1"/>
          <p:nvPr>
            <p:ph idx="2" type="subTitle"/>
          </p:nvPr>
        </p:nvSpPr>
        <p:spPr>
          <a:xfrm>
            <a:off x="631175" y="1524650"/>
            <a:ext cx="7757400" cy="13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Para criarmos um parágrafo precisamos apenas abrir a tag </a:t>
            </a:r>
            <a:r>
              <a:rPr b="1" lang="es-AR"/>
              <a:t>&lt;p&gt;</a:t>
            </a:r>
            <a:r>
              <a:rPr lang="es-AR"/>
              <a:t> escrever o conteúdo de nosso parágrafo e logo após isso fechar a nossa tag </a:t>
            </a:r>
            <a:r>
              <a:rPr b="1" lang="es-AR"/>
              <a:t>&lt;p&gt;</a:t>
            </a:r>
            <a:r>
              <a:rPr lang="es-AR"/>
              <a:t>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6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Listas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65" name="Google Shape;165;p36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66" name="Google Shape;166;p36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63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Citações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594" name="Google Shape;594;p63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595" name="Google Shape;595;p63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4"/>
          <p:cNvSpPr txBox="1"/>
          <p:nvPr>
            <p:ph idx="2" type="subTitle"/>
          </p:nvPr>
        </p:nvSpPr>
        <p:spPr>
          <a:xfrm>
            <a:off x="631175" y="1446050"/>
            <a:ext cx="38925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Pode acontecer de querermos usar uma citação de </a:t>
            </a:r>
            <a:r>
              <a:rPr lang="es-AR"/>
              <a:t>alguém</a:t>
            </a:r>
            <a:r>
              <a:rPr lang="es-AR"/>
              <a:t> ao longo do desenvolvimento dos conteúdos da </a:t>
            </a:r>
            <a:r>
              <a:rPr lang="es-AR"/>
              <a:t>página, para isso temos as tags </a:t>
            </a:r>
            <a:r>
              <a:rPr b="1" lang="es-AR"/>
              <a:t>&lt;q&gt;</a:t>
            </a:r>
            <a:r>
              <a:rPr lang="es-AR"/>
              <a:t> e </a:t>
            </a:r>
            <a:r>
              <a:rPr b="1" lang="es-AR"/>
              <a:t>&lt;blockquote&gt;</a:t>
            </a:r>
            <a:r>
              <a:rPr lang="es-AR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Bora dar uma olhada em como isso funciona!</a:t>
            </a:r>
            <a:endParaRPr/>
          </a:p>
        </p:txBody>
      </p:sp>
      <p:sp>
        <p:nvSpPr>
          <p:cNvPr id="602" name="Google Shape;602;p64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Objetivo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603" name="Google Shape;603;p64"/>
          <p:cNvPicPr preferRelativeResize="0"/>
          <p:nvPr/>
        </p:nvPicPr>
        <p:blipFill rotWithShape="1">
          <a:blip r:embed="rId3">
            <a:alphaModFix/>
          </a:blip>
          <a:srcRect b="47103" l="0" r="0" t="0"/>
          <a:stretch/>
        </p:blipFill>
        <p:spPr>
          <a:xfrm>
            <a:off x="5071800" y="1406550"/>
            <a:ext cx="2918300" cy="349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65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Pequenas Citações - &lt;q&gt;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610" name="Google Shape;610;p65"/>
          <p:cNvGrpSpPr/>
          <p:nvPr/>
        </p:nvGrpSpPr>
        <p:grpSpPr>
          <a:xfrm>
            <a:off x="382175" y="2540299"/>
            <a:ext cx="8006270" cy="2008288"/>
            <a:chOff x="235275" y="3516188"/>
            <a:chExt cx="3739500" cy="592800"/>
          </a:xfrm>
        </p:grpSpPr>
        <p:sp>
          <p:nvSpPr>
            <p:cNvPr id="611" name="Google Shape;611;p65"/>
            <p:cNvSpPr/>
            <p:nvPr/>
          </p:nvSpPr>
          <p:spPr>
            <a:xfrm>
              <a:off x="838275" y="3516188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45720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q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&gt;Eu não sei de nada cara - Sócrates&lt;/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q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612" name="Google Shape;612;p65"/>
            <p:cNvSpPr/>
            <p:nvPr/>
          </p:nvSpPr>
          <p:spPr>
            <a:xfrm>
              <a:off x="235275" y="351618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613" name="Google Shape;613;p65"/>
          <p:cNvSpPr txBox="1"/>
          <p:nvPr>
            <p:ph idx="2" type="subTitle"/>
          </p:nvPr>
        </p:nvSpPr>
        <p:spPr>
          <a:xfrm>
            <a:off x="631175" y="1524650"/>
            <a:ext cx="77574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A tag </a:t>
            </a:r>
            <a:r>
              <a:rPr b="1" lang="es-AR"/>
              <a:t>&lt;q&gt;</a:t>
            </a:r>
            <a:r>
              <a:rPr lang="es-AR"/>
              <a:t> possibilita criar uma pequena citação de uma pessoa ou artigo de onde retiramos um trecho de nosso conteúdo textual dentro de um </a:t>
            </a:r>
            <a:r>
              <a:rPr lang="es-AR"/>
              <a:t>parágrafo</a:t>
            </a:r>
            <a:r>
              <a:rPr lang="es-AR"/>
              <a:t>.</a:t>
            </a:r>
            <a:endParaRPr b="1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66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Grandes Citações </a:t>
            </a: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- &lt;blockquote&gt;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620" name="Google Shape;620;p66"/>
          <p:cNvGrpSpPr/>
          <p:nvPr/>
        </p:nvGrpSpPr>
        <p:grpSpPr>
          <a:xfrm>
            <a:off x="245937" y="2106525"/>
            <a:ext cx="8652129" cy="2722326"/>
            <a:chOff x="171643" y="3503189"/>
            <a:chExt cx="4041163" cy="633600"/>
          </a:xfrm>
        </p:grpSpPr>
        <p:sp>
          <p:nvSpPr>
            <p:cNvPr id="621" name="Google Shape;621;p66"/>
            <p:cNvSpPr/>
            <p:nvPr/>
          </p:nvSpPr>
          <p:spPr>
            <a:xfrm>
              <a:off x="630505" y="3503189"/>
              <a:ext cx="3582300" cy="6336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blockquote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Lorem ipsum dolor sit amet, consectetur 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adipiscing elit, sed do eiusmod tempor incididunt ut labore et dolore magna aliqua. Ut enim ad minim veniam, quis nostrud exercitation.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blockquote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66"/>
            <p:cNvSpPr/>
            <p:nvPr/>
          </p:nvSpPr>
          <p:spPr>
            <a:xfrm>
              <a:off x="171643" y="3503190"/>
              <a:ext cx="459000" cy="6336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623" name="Google Shape;623;p66"/>
          <p:cNvSpPr txBox="1"/>
          <p:nvPr>
            <p:ph idx="2" type="subTitle"/>
          </p:nvPr>
        </p:nvSpPr>
        <p:spPr>
          <a:xfrm>
            <a:off x="631175" y="1461668"/>
            <a:ext cx="7757400" cy="5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Já</a:t>
            </a:r>
            <a:r>
              <a:rPr lang="es-AR"/>
              <a:t> para as grandes citações pode usar o </a:t>
            </a:r>
            <a:r>
              <a:rPr b="1" lang="es-AR"/>
              <a:t>&lt;blockquote&gt; </a:t>
            </a:r>
            <a:r>
              <a:rPr lang="es-AR"/>
              <a:t>com um </a:t>
            </a:r>
            <a:r>
              <a:rPr lang="es-AR"/>
              <a:t>parágrafo.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67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Direcionando a citação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630" name="Google Shape;630;p67"/>
          <p:cNvGrpSpPr/>
          <p:nvPr/>
        </p:nvGrpSpPr>
        <p:grpSpPr>
          <a:xfrm>
            <a:off x="382175" y="2673119"/>
            <a:ext cx="8006270" cy="706736"/>
            <a:chOff x="235275" y="2535920"/>
            <a:chExt cx="3739500" cy="592800"/>
          </a:xfrm>
        </p:grpSpPr>
        <p:sp>
          <p:nvSpPr>
            <p:cNvPr id="631" name="Google Shape;631;p67"/>
            <p:cNvSpPr/>
            <p:nvPr/>
          </p:nvSpPr>
          <p:spPr>
            <a:xfrm>
              <a:off x="838275" y="2535920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q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cite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”www.site.com”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 </a:t>
              </a:r>
              <a:r>
                <a:rPr i="1"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citação...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 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q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632" name="Google Shape;632;p67"/>
            <p:cNvSpPr/>
            <p:nvPr/>
          </p:nvSpPr>
          <p:spPr>
            <a:xfrm>
              <a:off x="235275" y="2535920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633" name="Google Shape;633;p67"/>
          <p:cNvSpPr txBox="1"/>
          <p:nvPr>
            <p:ph idx="2" type="subTitle"/>
          </p:nvPr>
        </p:nvSpPr>
        <p:spPr>
          <a:xfrm>
            <a:off x="631175" y="1524650"/>
            <a:ext cx="77574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Com o atributo </a:t>
            </a:r>
            <a:r>
              <a:rPr b="1" lang="es-AR"/>
              <a:t>cite </a:t>
            </a:r>
            <a:r>
              <a:rPr lang="es-AR"/>
              <a:t>nós podemos vincular aquela </a:t>
            </a:r>
            <a:r>
              <a:rPr b="1" lang="es-AR"/>
              <a:t>citação</a:t>
            </a:r>
            <a:r>
              <a:rPr lang="es-AR"/>
              <a:t> com um link de onde foi retirada, ela serve tanto para o </a:t>
            </a:r>
            <a:r>
              <a:rPr b="1" lang="es-AR"/>
              <a:t>q </a:t>
            </a:r>
            <a:r>
              <a:rPr lang="es-AR"/>
              <a:t>quanto para o </a:t>
            </a:r>
            <a:r>
              <a:rPr b="1" lang="es-AR"/>
              <a:t>blockquote</a:t>
            </a:r>
            <a:r>
              <a:rPr lang="es-AR"/>
              <a:t>.</a:t>
            </a:r>
            <a:endParaRPr/>
          </a:p>
        </p:txBody>
      </p:sp>
      <p:grpSp>
        <p:nvGrpSpPr>
          <p:cNvPr id="634" name="Google Shape;634;p67"/>
          <p:cNvGrpSpPr/>
          <p:nvPr/>
        </p:nvGrpSpPr>
        <p:grpSpPr>
          <a:xfrm>
            <a:off x="382175" y="3735244"/>
            <a:ext cx="8006270" cy="706736"/>
            <a:chOff x="235275" y="3298984"/>
            <a:chExt cx="3739500" cy="592800"/>
          </a:xfrm>
        </p:grpSpPr>
        <p:sp>
          <p:nvSpPr>
            <p:cNvPr id="635" name="Google Shape;635;p67"/>
            <p:cNvSpPr/>
            <p:nvPr/>
          </p:nvSpPr>
          <p:spPr>
            <a:xfrm>
              <a:off x="838275" y="3298984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blockquote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cite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”www.site.com”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 </a:t>
              </a:r>
              <a:r>
                <a:rPr i="1"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citação...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 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blockquote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636" name="Google Shape;636;p67"/>
            <p:cNvSpPr/>
            <p:nvPr/>
          </p:nvSpPr>
          <p:spPr>
            <a:xfrm>
              <a:off x="235275" y="3298984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68"/>
          <p:cNvSpPr txBox="1"/>
          <p:nvPr/>
        </p:nvSpPr>
        <p:spPr>
          <a:xfrm>
            <a:off x="12675" y="1785600"/>
            <a:ext cx="9144000" cy="14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Hora da revisão</a:t>
            </a:r>
            <a:endParaRPr b="1" sz="5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9"/>
          <p:cNvSpPr txBox="1"/>
          <p:nvPr>
            <p:ph idx="2" type="subTitle"/>
          </p:nvPr>
        </p:nvSpPr>
        <p:spPr>
          <a:xfrm>
            <a:off x="1376750" y="2328100"/>
            <a:ext cx="6814200" cy="13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400"/>
              <a:buChar char="●"/>
            </a:pPr>
            <a:r>
              <a:rPr b="0" lang="es-AR" sz="1400"/>
              <a:t>Vimos que é possível definir Títulos e </a:t>
            </a:r>
            <a:r>
              <a:rPr b="0" lang="es-AR" sz="1400"/>
              <a:t>Subtítulos para os nossos conteúdos</a:t>
            </a:r>
            <a:r>
              <a:rPr b="0" lang="es-AR" sz="1400"/>
              <a:t>.</a:t>
            </a:r>
            <a:br>
              <a:rPr b="0" lang="es-AR" sz="1400"/>
            </a:br>
            <a:endParaRPr b="0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400"/>
              <a:buChar char="●"/>
            </a:pPr>
            <a:r>
              <a:rPr b="0" lang="es-AR" sz="1400"/>
              <a:t>Definição de parágrafos para representarmos textos</a:t>
            </a:r>
            <a:r>
              <a:rPr b="0" lang="es-AR" sz="1400"/>
              <a:t>.</a:t>
            </a:r>
            <a:br>
              <a:rPr b="0" lang="es-AR" sz="1400"/>
            </a:br>
            <a:endParaRPr b="0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400"/>
              <a:buChar char="●"/>
            </a:pPr>
            <a:r>
              <a:rPr b="0" lang="es-AR" sz="1400"/>
              <a:t>Citações curtas e longas de trechos ou frases de outras pessoas.</a:t>
            </a:r>
            <a:endParaRPr b="0" sz="1400"/>
          </a:p>
        </p:txBody>
      </p:sp>
      <p:sp>
        <p:nvSpPr>
          <p:cNvPr id="649" name="Google Shape;649;p69"/>
          <p:cNvSpPr txBox="1"/>
          <p:nvPr>
            <p:ph idx="1" type="subTitle"/>
          </p:nvPr>
        </p:nvSpPr>
        <p:spPr>
          <a:xfrm>
            <a:off x="1330225" y="1591875"/>
            <a:ext cx="61578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Conclusão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70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Rotas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56" name="Google Shape;656;p70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57" name="Google Shape;657;p70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71"/>
          <p:cNvSpPr/>
          <p:nvPr/>
        </p:nvSpPr>
        <p:spPr>
          <a:xfrm>
            <a:off x="611780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71"/>
          <p:cNvSpPr/>
          <p:nvPr/>
        </p:nvSpPr>
        <p:spPr>
          <a:xfrm>
            <a:off x="4913275" y="16620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71"/>
          <p:cNvSpPr/>
          <p:nvPr/>
        </p:nvSpPr>
        <p:spPr>
          <a:xfrm>
            <a:off x="3601575" y="22647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71"/>
          <p:cNvSpPr/>
          <p:nvPr/>
        </p:nvSpPr>
        <p:spPr>
          <a:xfrm>
            <a:off x="2384800" y="16462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71"/>
          <p:cNvSpPr/>
          <p:nvPr/>
        </p:nvSpPr>
        <p:spPr>
          <a:xfrm>
            <a:off x="118145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71"/>
          <p:cNvSpPr/>
          <p:nvPr/>
        </p:nvSpPr>
        <p:spPr>
          <a:xfrm rot="1239535">
            <a:off x="5377795" y="2181038"/>
            <a:ext cx="1584166" cy="82398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71"/>
          <p:cNvSpPr/>
          <p:nvPr/>
        </p:nvSpPr>
        <p:spPr>
          <a:xfrm rot="-2700000">
            <a:off x="4085163" y="2257215"/>
            <a:ext cx="1584202" cy="823921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71"/>
          <p:cNvSpPr/>
          <p:nvPr/>
        </p:nvSpPr>
        <p:spPr>
          <a:xfrm rot="1437815">
            <a:off x="2904805" y="2257087"/>
            <a:ext cx="1584366" cy="82395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71"/>
          <p:cNvSpPr/>
          <p:nvPr/>
        </p:nvSpPr>
        <p:spPr>
          <a:xfrm rot="-2552666">
            <a:off x="1822533" y="2180932"/>
            <a:ext cx="1584384" cy="824028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71"/>
          <p:cNvSpPr/>
          <p:nvPr/>
        </p:nvSpPr>
        <p:spPr>
          <a:xfrm>
            <a:off x="13252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71"/>
          <p:cNvSpPr/>
          <p:nvPr/>
        </p:nvSpPr>
        <p:spPr>
          <a:xfrm>
            <a:off x="1417247" y="2521873"/>
            <a:ext cx="844800" cy="8448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71"/>
          <p:cNvSpPr txBox="1"/>
          <p:nvPr/>
        </p:nvSpPr>
        <p:spPr>
          <a:xfrm>
            <a:off x="1395605" y="244311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75" name="Google Shape;675;p71"/>
          <p:cNvSpPr txBox="1"/>
          <p:nvPr/>
        </p:nvSpPr>
        <p:spPr>
          <a:xfrm>
            <a:off x="1140375" y="359735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Objetivo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76" name="Google Shape;676;p71"/>
          <p:cNvSpPr/>
          <p:nvPr/>
        </p:nvSpPr>
        <p:spPr>
          <a:xfrm>
            <a:off x="37455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71"/>
          <p:cNvSpPr/>
          <p:nvPr/>
        </p:nvSpPr>
        <p:spPr>
          <a:xfrm>
            <a:off x="3837547" y="2521873"/>
            <a:ext cx="844800" cy="844800"/>
          </a:xfrm>
          <a:prstGeom prst="ellipse">
            <a:avLst/>
          </a:prstGeom>
          <a:solidFill>
            <a:srgbClr val="F0CA4E"/>
          </a:solidFill>
          <a:ln cap="flat" cmpd="sng" w="9525">
            <a:solidFill>
              <a:srgbClr val="F0CA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71"/>
          <p:cNvSpPr txBox="1"/>
          <p:nvPr/>
        </p:nvSpPr>
        <p:spPr>
          <a:xfrm>
            <a:off x="3636875" y="359735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Links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79" name="Google Shape;679;p71"/>
          <p:cNvSpPr/>
          <p:nvPr/>
        </p:nvSpPr>
        <p:spPr>
          <a:xfrm>
            <a:off x="6290223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71"/>
          <p:cNvSpPr/>
          <p:nvPr/>
        </p:nvSpPr>
        <p:spPr>
          <a:xfrm>
            <a:off x="6382222" y="2521873"/>
            <a:ext cx="844800" cy="844800"/>
          </a:xfrm>
          <a:prstGeom prst="ellipse">
            <a:avLst/>
          </a:prstGeom>
          <a:solidFill>
            <a:srgbClr val="334F5D"/>
          </a:solidFill>
          <a:ln cap="flat" cmpd="sng" w="9525">
            <a:solidFill>
              <a:srgbClr val="334F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71"/>
          <p:cNvSpPr txBox="1"/>
          <p:nvPr/>
        </p:nvSpPr>
        <p:spPr>
          <a:xfrm>
            <a:off x="6181550" y="359735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Revisão e Conclusão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82" name="Google Shape;682;p71"/>
          <p:cNvSpPr txBox="1"/>
          <p:nvPr/>
        </p:nvSpPr>
        <p:spPr>
          <a:xfrm>
            <a:off x="3846250" y="24456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83" name="Google Shape;683;p71"/>
          <p:cNvSpPr txBox="1"/>
          <p:nvPr/>
        </p:nvSpPr>
        <p:spPr>
          <a:xfrm>
            <a:off x="6382200" y="24601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5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84" name="Google Shape;684;p71"/>
          <p:cNvSpPr/>
          <p:nvPr/>
        </p:nvSpPr>
        <p:spPr>
          <a:xfrm>
            <a:off x="2527548" y="17967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71"/>
          <p:cNvSpPr/>
          <p:nvPr/>
        </p:nvSpPr>
        <p:spPr>
          <a:xfrm>
            <a:off x="2619547" y="1888798"/>
            <a:ext cx="844800" cy="844800"/>
          </a:xfrm>
          <a:prstGeom prst="ellipse">
            <a:avLst/>
          </a:prstGeom>
          <a:solidFill>
            <a:srgbClr val="E37A3E"/>
          </a:solidFill>
          <a:ln cap="flat" cmpd="sng" w="9525">
            <a:solidFill>
              <a:srgbClr val="E37A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71"/>
          <p:cNvSpPr txBox="1"/>
          <p:nvPr/>
        </p:nvSpPr>
        <p:spPr>
          <a:xfrm>
            <a:off x="2597905" y="18100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87" name="Google Shape;687;p71"/>
          <p:cNvSpPr/>
          <p:nvPr/>
        </p:nvSpPr>
        <p:spPr>
          <a:xfrm>
            <a:off x="5055986" y="18125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71"/>
          <p:cNvSpPr/>
          <p:nvPr/>
        </p:nvSpPr>
        <p:spPr>
          <a:xfrm>
            <a:off x="5147984" y="1904598"/>
            <a:ext cx="844800" cy="844800"/>
          </a:xfrm>
          <a:prstGeom prst="ellipse">
            <a:avLst/>
          </a:prstGeom>
          <a:solidFill>
            <a:srgbClr val="33B39D"/>
          </a:solidFill>
          <a:ln cap="flat" cmpd="sng" w="9525">
            <a:solidFill>
              <a:srgbClr val="33B3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71"/>
          <p:cNvSpPr txBox="1"/>
          <p:nvPr/>
        </p:nvSpPr>
        <p:spPr>
          <a:xfrm>
            <a:off x="5126342" y="18258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90" name="Google Shape;690;p71"/>
          <p:cNvSpPr txBox="1"/>
          <p:nvPr/>
        </p:nvSpPr>
        <p:spPr>
          <a:xfrm>
            <a:off x="2364200" y="102250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Imagens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91" name="Google Shape;691;p71"/>
          <p:cNvSpPr txBox="1"/>
          <p:nvPr/>
        </p:nvSpPr>
        <p:spPr>
          <a:xfrm>
            <a:off x="4892625" y="102250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Arquivos locais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92" name="Google Shape;692;p71"/>
          <p:cNvSpPr/>
          <p:nvPr/>
        </p:nvSpPr>
        <p:spPr>
          <a:xfrm>
            <a:off x="611780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71"/>
          <p:cNvSpPr/>
          <p:nvPr/>
        </p:nvSpPr>
        <p:spPr>
          <a:xfrm>
            <a:off x="4913275" y="16620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71"/>
          <p:cNvSpPr/>
          <p:nvPr/>
        </p:nvSpPr>
        <p:spPr>
          <a:xfrm>
            <a:off x="3601575" y="22647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71"/>
          <p:cNvSpPr/>
          <p:nvPr/>
        </p:nvSpPr>
        <p:spPr>
          <a:xfrm>
            <a:off x="2384800" y="16462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71"/>
          <p:cNvSpPr/>
          <p:nvPr/>
        </p:nvSpPr>
        <p:spPr>
          <a:xfrm>
            <a:off x="118145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71"/>
          <p:cNvSpPr/>
          <p:nvPr/>
        </p:nvSpPr>
        <p:spPr>
          <a:xfrm rot="1239535">
            <a:off x="5377795" y="2181038"/>
            <a:ext cx="1584166" cy="82398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71"/>
          <p:cNvSpPr/>
          <p:nvPr/>
        </p:nvSpPr>
        <p:spPr>
          <a:xfrm rot="-2700000">
            <a:off x="4085163" y="2257215"/>
            <a:ext cx="1584202" cy="823921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71"/>
          <p:cNvSpPr/>
          <p:nvPr/>
        </p:nvSpPr>
        <p:spPr>
          <a:xfrm rot="1437815">
            <a:off x="2904805" y="2257087"/>
            <a:ext cx="1584366" cy="82395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71"/>
          <p:cNvSpPr/>
          <p:nvPr/>
        </p:nvSpPr>
        <p:spPr>
          <a:xfrm rot="-2552666">
            <a:off x="1822533" y="2180932"/>
            <a:ext cx="1584384" cy="824028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71"/>
          <p:cNvSpPr/>
          <p:nvPr/>
        </p:nvSpPr>
        <p:spPr>
          <a:xfrm>
            <a:off x="13252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71"/>
          <p:cNvSpPr/>
          <p:nvPr/>
        </p:nvSpPr>
        <p:spPr>
          <a:xfrm>
            <a:off x="1417247" y="2521873"/>
            <a:ext cx="844800" cy="844800"/>
          </a:xfrm>
          <a:prstGeom prst="ellipse">
            <a:avLst/>
          </a:prstGeom>
          <a:solidFill>
            <a:srgbClr val="EC183F"/>
          </a:solidFill>
          <a:ln cap="flat" cmpd="sng" w="9525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71"/>
          <p:cNvSpPr txBox="1"/>
          <p:nvPr/>
        </p:nvSpPr>
        <p:spPr>
          <a:xfrm>
            <a:off x="1395605" y="244311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4" name="Google Shape;704;p71"/>
          <p:cNvSpPr/>
          <p:nvPr/>
        </p:nvSpPr>
        <p:spPr>
          <a:xfrm>
            <a:off x="37455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71"/>
          <p:cNvSpPr/>
          <p:nvPr/>
        </p:nvSpPr>
        <p:spPr>
          <a:xfrm>
            <a:off x="3837547" y="2521873"/>
            <a:ext cx="844800" cy="844800"/>
          </a:xfrm>
          <a:prstGeom prst="ellipse">
            <a:avLst/>
          </a:prstGeom>
          <a:solidFill>
            <a:srgbClr val="F0CA4E"/>
          </a:solidFill>
          <a:ln cap="flat" cmpd="sng" w="9525">
            <a:solidFill>
              <a:srgbClr val="F0CA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71"/>
          <p:cNvSpPr/>
          <p:nvPr/>
        </p:nvSpPr>
        <p:spPr>
          <a:xfrm>
            <a:off x="6290223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71"/>
          <p:cNvSpPr/>
          <p:nvPr/>
        </p:nvSpPr>
        <p:spPr>
          <a:xfrm>
            <a:off x="6382222" y="2521873"/>
            <a:ext cx="844800" cy="844800"/>
          </a:xfrm>
          <a:prstGeom prst="ellipse">
            <a:avLst/>
          </a:prstGeom>
          <a:solidFill>
            <a:srgbClr val="334F5D"/>
          </a:solidFill>
          <a:ln cap="flat" cmpd="sng" w="9525">
            <a:solidFill>
              <a:srgbClr val="334F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71"/>
          <p:cNvSpPr txBox="1"/>
          <p:nvPr/>
        </p:nvSpPr>
        <p:spPr>
          <a:xfrm>
            <a:off x="3846250" y="24456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9" name="Google Shape;709;p71"/>
          <p:cNvSpPr txBox="1"/>
          <p:nvPr/>
        </p:nvSpPr>
        <p:spPr>
          <a:xfrm>
            <a:off x="6382200" y="24601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5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10" name="Google Shape;710;p71"/>
          <p:cNvSpPr/>
          <p:nvPr/>
        </p:nvSpPr>
        <p:spPr>
          <a:xfrm>
            <a:off x="2527548" y="17967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71"/>
          <p:cNvSpPr/>
          <p:nvPr/>
        </p:nvSpPr>
        <p:spPr>
          <a:xfrm>
            <a:off x="2619547" y="1888798"/>
            <a:ext cx="844800" cy="844800"/>
          </a:xfrm>
          <a:prstGeom prst="ellipse">
            <a:avLst/>
          </a:prstGeom>
          <a:solidFill>
            <a:srgbClr val="E37A3E"/>
          </a:solidFill>
          <a:ln cap="flat" cmpd="sng" w="9525">
            <a:solidFill>
              <a:srgbClr val="E37A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71"/>
          <p:cNvSpPr txBox="1"/>
          <p:nvPr/>
        </p:nvSpPr>
        <p:spPr>
          <a:xfrm>
            <a:off x="2597905" y="18100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13" name="Google Shape;713;p71"/>
          <p:cNvSpPr/>
          <p:nvPr/>
        </p:nvSpPr>
        <p:spPr>
          <a:xfrm>
            <a:off x="5055986" y="18125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71"/>
          <p:cNvSpPr/>
          <p:nvPr/>
        </p:nvSpPr>
        <p:spPr>
          <a:xfrm>
            <a:off x="5147984" y="1904598"/>
            <a:ext cx="844800" cy="844800"/>
          </a:xfrm>
          <a:prstGeom prst="ellipse">
            <a:avLst/>
          </a:prstGeom>
          <a:solidFill>
            <a:srgbClr val="33B39D"/>
          </a:solidFill>
          <a:ln cap="flat" cmpd="sng" w="9525">
            <a:solidFill>
              <a:srgbClr val="33B3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71"/>
          <p:cNvSpPr txBox="1"/>
          <p:nvPr/>
        </p:nvSpPr>
        <p:spPr>
          <a:xfrm>
            <a:off x="5126342" y="18258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72"/>
          <p:cNvSpPr txBox="1"/>
          <p:nvPr>
            <p:ph idx="2" type="subTitle"/>
          </p:nvPr>
        </p:nvSpPr>
        <p:spPr>
          <a:xfrm>
            <a:off x="631175" y="1624275"/>
            <a:ext cx="4141200" cy="24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Agora aprenderemos um pouco sobre como funciona a importação de outros arquivos dentro do HTML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Para isso vamos utilizar o link &lt;a&gt; e imagem &lt;img&gt; para conseguirmos referenciar arquivos locais e na internet!</a:t>
            </a:r>
            <a:endParaRPr/>
          </a:p>
        </p:txBody>
      </p:sp>
      <p:sp>
        <p:nvSpPr>
          <p:cNvPr id="722" name="Google Shape;722;p72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Objetivo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723" name="Google Shape;723;p72"/>
          <p:cNvPicPr preferRelativeResize="0"/>
          <p:nvPr/>
        </p:nvPicPr>
        <p:blipFill rotWithShape="1">
          <a:blip r:embed="rId3">
            <a:alphaModFix/>
          </a:blip>
          <a:srcRect b="47103" l="0" r="0" t="0"/>
          <a:stretch/>
        </p:blipFill>
        <p:spPr>
          <a:xfrm>
            <a:off x="5071800" y="1406550"/>
            <a:ext cx="2918300" cy="349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7"/>
          <p:cNvSpPr/>
          <p:nvPr/>
        </p:nvSpPr>
        <p:spPr>
          <a:xfrm>
            <a:off x="5823588" y="16958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7"/>
          <p:cNvSpPr/>
          <p:nvPr/>
        </p:nvSpPr>
        <p:spPr>
          <a:xfrm>
            <a:off x="4511888" y="229860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7"/>
          <p:cNvSpPr/>
          <p:nvPr/>
        </p:nvSpPr>
        <p:spPr>
          <a:xfrm>
            <a:off x="3295113" y="16800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7"/>
          <p:cNvSpPr/>
          <p:nvPr/>
        </p:nvSpPr>
        <p:spPr>
          <a:xfrm>
            <a:off x="2091763" y="23143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7"/>
          <p:cNvSpPr/>
          <p:nvPr/>
        </p:nvSpPr>
        <p:spPr>
          <a:xfrm rot="-2700000">
            <a:off x="4995475" y="2291040"/>
            <a:ext cx="1584202" cy="823921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7"/>
          <p:cNvSpPr/>
          <p:nvPr/>
        </p:nvSpPr>
        <p:spPr>
          <a:xfrm rot="1437815">
            <a:off x="3815118" y="2290912"/>
            <a:ext cx="1584366" cy="82395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7"/>
          <p:cNvSpPr/>
          <p:nvPr/>
        </p:nvSpPr>
        <p:spPr>
          <a:xfrm rot="-2552666">
            <a:off x="2732845" y="2214757"/>
            <a:ext cx="1584384" cy="824028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7"/>
          <p:cNvSpPr/>
          <p:nvPr/>
        </p:nvSpPr>
        <p:spPr>
          <a:xfrm>
            <a:off x="2235561" y="24636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7"/>
          <p:cNvSpPr/>
          <p:nvPr/>
        </p:nvSpPr>
        <p:spPr>
          <a:xfrm>
            <a:off x="2327559" y="2555698"/>
            <a:ext cx="844800" cy="8448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7"/>
          <p:cNvSpPr txBox="1"/>
          <p:nvPr/>
        </p:nvSpPr>
        <p:spPr>
          <a:xfrm>
            <a:off x="2305917" y="24769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2" name="Google Shape;182;p37"/>
          <p:cNvSpPr txBox="1"/>
          <p:nvPr/>
        </p:nvSpPr>
        <p:spPr>
          <a:xfrm>
            <a:off x="1985663" y="3631175"/>
            <a:ext cx="15465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Objetivo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3" name="Google Shape;183;p37"/>
          <p:cNvSpPr/>
          <p:nvPr/>
        </p:nvSpPr>
        <p:spPr>
          <a:xfrm>
            <a:off x="4655861" y="24636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7"/>
          <p:cNvSpPr/>
          <p:nvPr/>
        </p:nvSpPr>
        <p:spPr>
          <a:xfrm>
            <a:off x="4747859" y="2555698"/>
            <a:ext cx="844800" cy="844800"/>
          </a:xfrm>
          <a:prstGeom prst="ellipse">
            <a:avLst/>
          </a:prstGeom>
          <a:solidFill>
            <a:srgbClr val="F0CA4E"/>
          </a:solidFill>
          <a:ln cap="flat" cmpd="sng" w="9525">
            <a:solidFill>
              <a:srgbClr val="F0CA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7"/>
          <p:cNvSpPr txBox="1"/>
          <p:nvPr/>
        </p:nvSpPr>
        <p:spPr>
          <a:xfrm>
            <a:off x="4466563" y="3631175"/>
            <a:ext cx="14997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Listas Desordenadas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6" name="Google Shape;186;p37"/>
          <p:cNvSpPr txBox="1"/>
          <p:nvPr/>
        </p:nvSpPr>
        <p:spPr>
          <a:xfrm>
            <a:off x="4756563" y="2479500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7" name="Google Shape;187;p37"/>
          <p:cNvSpPr/>
          <p:nvPr/>
        </p:nvSpPr>
        <p:spPr>
          <a:xfrm>
            <a:off x="3437861" y="183062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7"/>
          <p:cNvSpPr/>
          <p:nvPr/>
        </p:nvSpPr>
        <p:spPr>
          <a:xfrm>
            <a:off x="3529859" y="1922623"/>
            <a:ext cx="844800" cy="844800"/>
          </a:xfrm>
          <a:prstGeom prst="ellipse">
            <a:avLst/>
          </a:prstGeom>
          <a:solidFill>
            <a:srgbClr val="E37A3E"/>
          </a:solidFill>
          <a:ln cap="flat" cmpd="sng" w="9525">
            <a:solidFill>
              <a:srgbClr val="E37A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7"/>
          <p:cNvSpPr txBox="1"/>
          <p:nvPr/>
        </p:nvSpPr>
        <p:spPr>
          <a:xfrm>
            <a:off x="3508217" y="184386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0" name="Google Shape;190;p37"/>
          <p:cNvSpPr/>
          <p:nvPr/>
        </p:nvSpPr>
        <p:spPr>
          <a:xfrm>
            <a:off x="5966298" y="184642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7"/>
          <p:cNvSpPr/>
          <p:nvPr/>
        </p:nvSpPr>
        <p:spPr>
          <a:xfrm>
            <a:off x="6058297" y="1938423"/>
            <a:ext cx="844800" cy="844800"/>
          </a:xfrm>
          <a:prstGeom prst="ellipse">
            <a:avLst/>
          </a:prstGeom>
          <a:solidFill>
            <a:srgbClr val="33B39D"/>
          </a:solidFill>
          <a:ln cap="flat" cmpd="sng" w="9525">
            <a:solidFill>
              <a:srgbClr val="33B3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7"/>
          <p:cNvSpPr txBox="1"/>
          <p:nvPr/>
        </p:nvSpPr>
        <p:spPr>
          <a:xfrm>
            <a:off x="6036655" y="185966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3" name="Google Shape;193;p37"/>
          <p:cNvSpPr txBox="1"/>
          <p:nvPr/>
        </p:nvSpPr>
        <p:spPr>
          <a:xfrm>
            <a:off x="3274513" y="1056325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Listas Ordenadas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4" name="Google Shape;194;p37"/>
          <p:cNvSpPr txBox="1"/>
          <p:nvPr/>
        </p:nvSpPr>
        <p:spPr>
          <a:xfrm>
            <a:off x="5802938" y="1056325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Revisão e Conclusão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5" name="Google Shape;195;p37"/>
          <p:cNvSpPr/>
          <p:nvPr/>
        </p:nvSpPr>
        <p:spPr>
          <a:xfrm>
            <a:off x="5823588" y="16958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7"/>
          <p:cNvSpPr/>
          <p:nvPr/>
        </p:nvSpPr>
        <p:spPr>
          <a:xfrm>
            <a:off x="4511888" y="229860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7"/>
          <p:cNvSpPr/>
          <p:nvPr/>
        </p:nvSpPr>
        <p:spPr>
          <a:xfrm>
            <a:off x="3295113" y="16800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7"/>
          <p:cNvSpPr/>
          <p:nvPr/>
        </p:nvSpPr>
        <p:spPr>
          <a:xfrm>
            <a:off x="2091763" y="23143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7"/>
          <p:cNvSpPr/>
          <p:nvPr/>
        </p:nvSpPr>
        <p:spPr>
          <a:xfrm rot="-2700000">
            <a:off x="4995475" y="2291040"/>
            <a:ext cx="1584202" cy="823921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7"/>
          <p:cNvSpPr/>
          <p:nvPr/>
        </p:nvSpPr>
        <p:spPr>
          <a:xfrm rot="1437815">
            <a:off x="3815118" y="2290912"/>
            <a:ext cx="1584366" cy="82395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7"/>
          <p:cNvSpPr/>
          <p:nvPr/>
        </p:nvSpPr>
        <p:spPr>
          <a:xfrm rot="-2552666">
            <a:off x="2732845" y="2214757"/>
            <a:ext cx="1584384" cy="824028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7"/>
          <p:cNvSpPr/>
          <p:nvPr/>
        </p:nvSpPr>
        <p:spPr>
          <a:xfrm>
            <a:off x="2235561" y="24636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7"/>
          <p:cNvSpPr/>
          <p:nvPr/>
        </p:nvSpPr>
        <p:spPr>
          <a:xfrm>
            <a:off x="2327559" y="2555698"/>
            <a:ext cx="844800" cy="844800"/>
          </a:xfrm>
          <a:prstGeom prst="ellipse">
            <a:avLst/>
          </a:prstGeom>
          <a:solidFill>
            <a:srgbClr val="EC183F"/>
          </a:solidFill>
          <a:ln cap="flat" cmpd="sng" w="9525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7"/>
          <p:cNvSpPr txBox="1"/>
          <p:nvPr/>
        </p:nvSpPr>
        <p:spPr>
          <a:xfrm>
            <a:off x="2305917" y="24769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05" name="Google Shape;205;p37"/>
          <p:cNvSpPr/>
          <p:nvPr/>
        </p:nvSpPr>
        <p:spPr>
          <a:xfrm>
            <a:off x="4655861" y="24636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7"/>
          <p:cNvSpPr/>
          <p:nvPr/>
        </p:nvSpPr>
        <p:spPr>
          <a:xfrm>
            <a:off x="4747859" y="2555698"/>
            <a:ext cx="844800" cy="844800"/>
          </a:xfrm>
          <a:prstGeom prst="ellipse">
            <a:avLst/>
          </a:prstGeom>
          <a:solidFill>
            <a:srgbClr val="F0CA4E"/>
          </a:solidFill>
          <a:ln cap="flat" cmpd="sng" w="9525">
            <a:solidFill>
              <a:srgbClr val="F0CA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7"/>
          <p:cNvSpPr txBox="1"/>
          <p:nvPr/>
        </p:nvSpPr>
        <p:spPr>
          <a:xfrm>
            <a:off x="4756563" y="2479500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08" name="Google Shape;208;p37"/>
          <p:cNvSpPr/>
          <p:nvPr/>
        </p:nvSpPr>
        <p:spPr>
          <a:xfrm>
            <a:off x="3437861" y="183062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7"/>
          <p:cNvSpPr/>
          <p:nvPr/>
        </p:nvSpPr>
        <p:spPr>
          <a:xfrm>
            <a:off x="3529859" y="1922623"/>
            <a:ext cx="844800" cy="844800"/>
          </a:xfrm>
          <a:prstGeom prst="ellipse">
            <a:avLst/>
          </a:prstGeom>
          <a:solidFill>
            <a:srgbClr val="E37A3E"/>
          </a:solidFill>
          <a:ln cap="flat" cmpd="sng" w="9525">
            <a:solidFill>
              <a:srgbClr val="E37A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7"/>
          <p:cNvSpPr txBox="1"/>
          <p:nvPr/>
        </p:nvSpPr>
        <p:spPr>
          <a:xfrm>
            <a:off x="3508217" y="184386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11" name="Google Shape;211;p37"/>
          <p:cNvSpPr/>
          <p:nvPr/>
        </p:nvSpPr>
        <p:spPr>
          <a:xfrm>
            <a:off x="5966298" y="184642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7"/>
          <p:cNvSpPr/>
          <p:nvPr/>
        </p:nvSpPr>
        <p:spPr>
          <a:xfrm>
            <a:off x="6058297" y="1938423"/>
            <a:ext cx="844800" cy="844800"/>
          </a:xfrm>
          <a:prstGeom prst="ellipse">
            <a:avLst/>
          </a:prstGeom>
          <a:solidFill>
            <a:srgbClr val="33B39D"/>
          </a:solidFill>
          <a:ln cap="flat" cmpd="sng" w="9525">
            <a:solidFill>
              <a:srgbClr val="33B3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7"/>
          <p:cNvSpPr txBox="1"/>
          <p:nvPr/>
        </p:nvSpPr>
        <p:spPr>
          <a:xfrm>
            <a:off x="6036655" y="185966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73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Imagens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30" name="Google Shape;730;p73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31" name="Google Shape;731;p73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74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Utilizando Imagens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738" name="Google Shape;738;p74"/>
          <p:cNvGrpSpPr/>
          <p:nvPr/>
        </p:nvGrpSpPr>
        <p:grpSpPr>
          <a:xfrm>
            <a:off x="382175" y="3114293"/>
            <a:ext cx="8006270" cy="726654"/>
            <a:chOff x="235275" y="3516188"/>
            <a:chExt cx="3739500" cy="592800"/>
          </a:xfrm>
        </p:grpSpPr>
        <p:sp>
          <p:nvSpPr>
            <p:cNvPr id="739" name="Google Shape;739;p74"/>
            <p:cNvSpPr/>
            <p:nvPr/>
          </p:nvSpPr>
          <p:spPr>
            <a:xfrm>
              <a:off x="838275" y="3516188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img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src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”www.linkDaImagem.com”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74"/>
            <p:cNvSpPr/>
            <p:nvPr/>
          </p:nvSpPr>
          <p:spPr>
            <a:xfrm>
              <a:off x="235275" y="351618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741" name="Google Shape;741;p74"/>
          <p:cNvSpPr txBox="1"/>
          <p:nvPr>
            <p:ph idx="2" type="subTitle"/>
          </p:nvPr>
        </p:nvSpPr>
        <p:spPr>
          <a:xfrm>
            <a:off x="631175" y="1524650"/>
            <a:ext cx="7757400" cy="13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Conseguimos inserir imagens em nossa página através da tag única &lt;img&gt;.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Ela recebe um atributo </a:t>
            </a:r>
            <a:r>
              <a:rPr b="1" lang="es-AR"/>
              <a:t>src </a:t>
            </a:r>
            <a:r>
              <a:rPr lang="es-AR"/>
              <a:t>que nos permite especificar onde está nossa imagem!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75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Links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48" name="Google Shape;748;p75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49" name="Google Shape;749;p75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76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Utilizando Links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756" name="Google Shape;756;p76"/>
          <p:cNvGrpSpPr/>
          <p:nvPr/>
        </p:nvGrpSpPr>
        <p:grpSpPr>
          <a:xfrm>
            <a:off x="382175" y="3114293"/>
            <a:ext cx="8006270" cy="726654"/>
            <a:chOff x="235275" y="3516188"/>
            <a:chExt cx="3739500" cy="592800"/>
          </a:xfrm>
        </p:grpSpPr>
        <p:sp>
          <p:nvSpPr>
            <p:cNvPr id="757" name="Google Shape;757;p76"/>
            <p:cNvSpPr/>
            <p:nvPr/>
          </p:nvSpPr>
          <p:spPr>
            <a:xfrm>
              <a:off x="838275" y="3516188"/>
              <a:ext cx="31365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a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href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”www.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digitalhouse.co</a:t>
              </a:r>
              <a:r>
                <a:rPr lang="es-AR" sz="1800">
                  <a:solidFill>
                    <a:schemeClr val="accent6"/>
                  </a:solidFill>
                  <a:uFill>
                    <a:noFill/>
                  </a:uFill>
                  <a:latin typeface="Consolas"/>
                  <a:ea typeface="Consolas"/>
                  <a:cs typeface="Consolas"/>
                  <a:sym typeface="Consolas"/>
                  <a:hlinkClick r:id="rId3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m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&gt;Acessar a DH&lt;/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a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76"/>
            <p:cNvSpPr/>
            <p:nvPr/>
          </p:nvSpPr>
          <p:spPr>
            <a:xfrm>
              <a:off x="235275" y="351618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759" name="Google Shape;759;p76"/>
          <p:cNvSpPr txBox="1"/>
          <p:nvPr>
            <p:ph idx="2" type="subTitle"/>
          </p:nvPr>
        </p:nvSpPr>
        <p:spPr>
          <a:xfrm>
            <a:off x="631175" y="1524650"/>
            <a:ext cx="7757400" cy="13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Com os links o processo é o mesmo, porém agora ao </a:t>
            </a:r>
            <a:r>
              <a:rPr lang="es-AR"/>
              <a:t>invés</a:t>
            </a:r>
            <a:r>
              <a:rPr lang="es-AR"/>
              <a:t> de </a:t>
            </a:r>
            <a:r>
              <a:rPr b="1" lang="es-AR"/>
              <a:t>src </a:t>
            </a:r>
            <a:r>
              <a:rPr lang="es-AR"/>
              <a:t>temos o </a:t>
            </a:r>
            <a:r>
              <a:rPr b="1" lang="es-AR"/>
              <a:t>href </a:t>
            </a:r>
            <a:r>
              <a:rPr lang="es-AR"/>
              <a:t>e podemos também </a:t>
            </a:r>
            <a:r>
              <a:rPr b="1" lang="es-AR"/>
              <a:t>definir um conteúdo para o nosso link</a:t>
            </a:r>
            <a:r>
              <a:rPr lang="es-AR"/>
              <a:t>.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77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Arquivos locais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66" name="Google Shape;766;p77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67" name="Google Shape;767;p77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78"/>
          <p:cNvSpPr txBox="1"/>
          <p:nvPr>
            <p:ph idx="2" type="subTitle"/>
          </p:nvPr>
        </p:nvSpPr>
        <p:spPr>
          <a:xfrm>
            <a:off x="631175" y="1655200"/>
            <a:ext cx="4287900" cy="29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Aprendemos a referenciar arquivos que estão na internet, mas e se </a:t>
            </a:r>
            <a:r>
              <a:rPr lang="es-AR"/>
              <a:t>quisermos</a:t>
            </a:r>
            <a:r>
              <a:rPr lang="es-AR"/>
              <a:t> utilizar uma foto que estivesse no computador ou fazer um link para um arquivo html local? Isso é possível?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AR"/>
              <a:t>Mas é claro, vamos ver isso </a:t>
            </a:r>
            <a:r>
              <a:rPr b="1" lang="es-AR"/>
              <a:t>agora</a:t>
            </a:r>
            <a:r>
              <a:rPr lang="es-AR"/>
              <a:t>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78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Referenciando arquivos locais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775" name="Google Shape;775;p78"/>
          <p:cNvPicPr preferRelativeResize="0"/>
          <p:nvPr/>
        </p:nvPicPr>
        <p:blipFill rotWithShape="1">
          <a:blip r:embed="rId3">
            <a:alphaModFix/>
          </a:blip>
          <a:srcRect b="47103" l="0" r="0" t="0"/>
          <a:stretch/>
        </p:blipFill>
        <p:spPr>
          <a:xfrm>
            <a:off x="5071800" y="1406550"/>
            <a:ext cx="2918300" cy="349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79"/>
          <p:cNvSpPr txBox="1"/>
          <p:nvPr>
            <p:ph idx="2" type="subTitle"/>
          </p:nvPr>
        </p:nvSpPr>
        <p:spPr>
          <a:xfrm>
            <a:off x="631175" y="1500025"/>
            <a:ext cx="3892500" cy="26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Para isso vamos imaginar o seguinte cenário: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Você tem uma pasta para o seu site onde estão os seus arquivos HTML e imagens, sendo eles, </a:t>
            </a:r>
            <a:r>
              <a:rPr lang="es-AR"/>
              <a:t>brócolis</a:t>
            </a:r>
            <a:r>
              <a:rPr lang="es-AR"/>
              <a:t>(sua imagem) e index(seu arquivo html).</a:t>
            </a:r>
            <a:endParaRPr/>
          </a:p>
        </p:txBody>
      </p:sp>
      <p:sp>
        <p:nvSpPr>
          <p:cNvPr id="782" name="Google Shape;782;p79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Referenciando arquivos locais</a:t>
            </a:r>
            <a:endParaRPr/>
          </a:p>
        </p:txBody>
      </p:sp>
      <p:sp>
        <p:nvSpPr>
          <p:cNvPr id="783" name="Google Shape;783;p79"/>
          <p:cNvSpPr/>
          <p:nvPr/>
        </p:nvSpPr>
        <p:spPr>
          <a:xfrm rot="165146">
            <a:off x="5046046" y="15500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79"/>
          <p:cNvSpPr/>
          <p:nvPr/>
        </p:nvSpPr>
        <p:spPr>
          <a:xfrm>
            <a:off x="4940601" y="15000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79"/>
          <p:cNvSpPr/>
          <p:nvPr/>
        </p:nvSpPr>
        <p:spPr>
          <a:xfrm>
            <a:off x="4940601" y="15000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79"/>
          <p:cNvSpPr/>
          <p:nvPr/>
        </p:nvSpPr>
        <p:spPr>
          <a:xfrm>
            <a:off x="5046351" y="15726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79"/>
          <p:cNvSpPr/>
          <p:nvPr/>
        </p:nvSpPr>
        <p:spPr>
          <a:xfrm>
            <a:off x="5221783" y="15726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79"/>
          <p:cNvSpPr/>
          <p:nvPr/>
        </p:nvSpPr>
        <p:spPr>
          <a:xfrm>
            <a:off x="5397214" y="15726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9" name="Google Shape;789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0600" y="1748125"/>
            <a:ext cx="3829801" cy="22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80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Referenciando arquivos locais</a:t>
            </a:r>
            <a:endParaRPr b="1" sz="25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pSp>
        <p:nvGrpSpPr>
          <p:cNvPr id="796" name="Google Shape;796;p80"/>
          <p:cNvGrpSpPr/>
          <p:nvPr/>
        </p:nvGrpSpPr>
        <p:grpSpPr>
          <a:xfrm>
            <a:off x="568862" y="3694924"/>
            <a:ext cx="8006272" cy="558965"/>
            <a:chOff x="322413" y="3653042"/>
            <a:chExt cx="3739501" cy="456000"/>
          </a:xfrm>
        </p:grpSpPr>
        <p:sp>
          <p:nvSpPr>
            <p:cNvPr id="797" name="Google Shape;797;p80"/>
            <p:cNvSpPr/>
            <p:nvPr/>
          </p:nvSpPr>
          <p:spPr>
            <a:xfrm>
              <a:off x="925414" y="3653042"/>
              <a:ext cx="3136500" cy="4560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img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href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”brocolis.jpeg”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80"/>
            <p:cNvSpPr/>
            <p:nvPr/>
          </p:nvSpPr>
          <p:spPr>
            <a:xfrm>
              <a:off x="322413" y="3653042"/>
              <a:ext cx="603000" cy="4560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799" name="Google Shape;799;p80"/>
          <p:cNvSpPr txBox="1"/>
          <p:nvPr>
            <p:ph idx="2" type="subTitle"/>
          </p:nvPr>
        </p:nvSpPr>
        <p:spPr>
          <a:xfrm>
            <a:off x="631175" y="1524650"/>
            <a:ext cx="7757400" cy="19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Para referenciarmos a nossa imagem, precisamos dizer onde ela está partindo como ponto de referência o arquivo HTML em que estamos digitando.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Nesse caso como a imagem está na mesma pasta que o nosso arquivo a </a:t>
            </a:r>
            <a:r>
              <a:rPr lang="es-AR"/>
              <a:t>única</a:t>
            </a:r>
            <a:r>
              <a:rPr lang="es-AR"/>
              <a:t> coisa que precisamos fazer é digitar o nome do arquivo juntamente com seu formato.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1"/>
          <p:cNvSpPr txBox="1"/>
          <p:nvPr>
            <p:ph idx="2" type="subTitle"/>
          </p:nvPr>
        </p:nvSpPr>
        <p:spPr>
          <a:xfrm>
            <a:off x="631175" y="1446050"/>
            <a:ext cx="38925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Agora v</a:t>
            </a:r>
            <a:r>
              <a:rPr lang="es-AR"/>
              <a:t>amos imaginar um segundo cenário: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Você tem uma pasta para o seu site onde estão os seus arquivos HTML(index) e uma pasta(imagens) aonde seu arquivo de imagem(</a:t>
            </a:r>
            <a:r>
              <a:rPr lang="es-AR"/>
              <a:t>brócolis</a:t>
            </a:r>
            <a:r>
              <a:rPr lang="es-AR"/>
              <a:t>) está, o que fazer nessa situação?</a:t>
            </a:r>
            <a:endParaRPr/>
          </a:p>
        </p:txBody>
      </p:sp>
      <p:sp>
        <p:nvSpPr>
          <p:cNvPr id="806" name="Google Shape;806;p81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Referenciando arquivos locais</a:t>
            </a:r>
            <a:endParaRPr/>
          </a:p>
        </p:txBody>
      </p:sp>
      <p:sp>
        <p:nvSpPr>
          <p:cNvPr id="807" name="Google Shape;807;p81"/>
          <p:cNvSpPr/>
          <p:nvPr/>
        </p:nvSpPr>
        <p:spPr>
          <a:xfrm rot="165146">
            <a:off x="5074021" y="17426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81"/>
          <p:cNvSpPr/>
          <p:nvPr/>
        </p:nvSpPr>
        <p:spPr>
          <a:xfrm>
            <a:off x="4968576" y="16926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81"/>
          <p:cNvSpPr/>
          <p:nvPr/>
        </p:nvSpPr>
        <p:spPr>
          <a:xfrm>
            <a:off x="4968576" y="16926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81"/>
          <p:cNvSpPr/>
          <p:nvPr/>
        </p:nvSpPr>
        <p:spPr>
          <a:xfrm>
            <a:off x="5074326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81"/>
          <p:cNvSpPr/>
          <p:nvPr/>
        </p:nvSpPr>
        <p:spPr>
          <a:xfrm>
            <a:off x="5249758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81"/>
          <p:cNvSpPr/>
          <p:nvPr/>
        </p:nvSpPr>
        <p:spPr>
          <a:xfrm>
            <a:off x="5425189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3" name="Google Shape;81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8575" y="1940725"/>
            <a:ext cx="3829800" cy="22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82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Referenciando arquivos locais</a:t>
            </a:r>
            <a:endParaRPr b="1" sz="25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pSp>
        <p:nvGrpSpPr>
          <p:cNvPr id="820" name="Google Shape;820;p82"/>
          <p:cNvGrpSpPr/>
          <p:nvPr/>
        </p:nvGrpSpPr>
        <p:grpSpPr>
          <a:xfrm>
            <a:off x="568862" y="3694924"/>
            <a:ext cx="8006272" cy="558965"/>
            <a:chOff x="322413" y="3653042"/>
            <a:chExt cx="3739501" cy="456000"/>
          </a:xfrm>
        </p:grpSpPr>
        <p:sp>
          <p:nvSpPr>
            <p:cNvPr id="821" name="Google Shape;821;p82"/>
            <p:cNvSpPr/>
            <p:nvPr/>
          </p:nvSpPr>
          <p:spPr>
            <a:xfrm>
              <a:off x="925414" y="3653042"/>
              <a:ext cx="3136500" cy="4560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img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src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”imagens/brocolis.jpeg”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82"/>
            <p:cNvSpPr/>
            <p:nvPr/>
          </p:nvSpPr>
          <p:spPr>
            <a:xfrm>
              <a:off x="322413" y="3653042"/>
              <a:ext cx="603000" cy="4560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823" name="Google Shape;823;p82"/>
          <p:cNvSpPr txBox="1"/>
          <p:nvPr>
            <p:ph idx="2" type="subTitle"/>
          </p:nvPr>
        </p:nvSpPr>
        <p:spPr>
          <a:xfrm>
            <a:off x="631175" y="1524650"/>
            <a:ext cx="7757400" cy="19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Para referenciarmos a nossa imagem que está em outra pasta, precisamos referenciar a pasta em que ela está e logo em seguida dizer o nome e formato dela.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Para ‘entrarmos’ em uma pasta, basta colocar: </a:t>
            </a:r>
            <a:r>
              <a:rPr b="1" lang="es-AR"/>
              <a:t>/nomeDaPagina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"/>
          <p:cNvSpPr txBox="1"/>
          <p:nvPr>
            <p:ph idx="2" type="subTitle"/>
          </p:nvPr>
        </p:nvSpPr>
        <p:spPr>
          <a:xfrm>
            <a:off x="631175" y="1446050"/>
            <a:ext cx="38925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Podemos representar informações de diferentes maneiras em nossa página, uma dessas maneiras são as listagens.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Podemos listar informações utilizando diferentes tipos de listagem que o HTML nos fornece.</a:t>
            </a:r>
            <a:endParaRPr/>
          </a:p>
        </p:txBody>
      </p:sp>
      <p:sp>
        <p:nvSpPr>
          <p:cNvPr id="220" name="Google Shape;220;p38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Objetivo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221" name="Google Shape;22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9803" y="1014171"/>
            <a:ext cx="1618549" cy="3869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83"/>
          <p:cNvSpPr txBox="1"/>
          <p:nvPr>
            <p:ph idx="2" type="subTitle"/>
          </p:nvPr>
        </p:nvSpPr>
        <p:spPr>
          <a:xfrm>
            <a:off x="631175" y="1446050"/>
            <a:ext cx="38925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Agora vamos imaginar um terceiro cenário: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Você tem uma pasta para o seu site onde estão os seus arquivos, uma pasta para suas </a:t>
            </a:r>
            <a:r>
              <a:rPr lang="es-AR"/>
              <a:t>páginas</a:t>
            </a:r>
            <a:r>
              <a:rPr lang="es-AR"/>
              <a:t> que contém o seu arquivo HTML(index) e uma pasta(imagens) onde seu arquivo de imagem(brócolis) está, o que fazer nessa situação?</a:t>
            </a:r>
            <a:endParaRPr/>
          </a:p>
        </p:txBody>
      </p:sp>
      <p:sp>
        <p:nvSpPr>
          <p:cNvPr id="830" name="Google Shape;830;p83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Referenciando arquivos locais</a:t>
            </a:r>
            <a:endParaRPr/>
          </a:p>
        </p:txBody>
      </p:sp>
      <p:sp>
        <p:nvSpPr>
          <p:cNvPr id="831" name="Google Shape;831;p83"/>
          <p:cNvSpPr/>
          <p:nvPr/>
        </p:nvSpPr>
        <p:spPr>
          <a:xfrm rot="165146">
            <a:off x="5074021" y="17426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83"/>
          <p:cNvSpPr/>
          <p:nvPr/>
        </p:nvSpPr>
        <p:spPr>
          <a:xfrm>
            <a:off x="4968576" y="16926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83"/>
          <p:cNvSpPr/>
          <p:nvPr/>
        </p:nvSpPr>
        <p:spPr>
          <a:xfrm>
            <a:off x="4968576" y="16926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83"/>
          <p:cNvSpPr/>
          <p:nvPr/>
        </p:nvSpPr>
        <p:spPr>
          <a:xfrm>
            <a:off x="5074326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83"/>
          <p:cNvSpPr/>
          <p:nvPr/>
        </p:nvSpPr>
        <p:spPr>
          <a:xfrm>
            <a:off x="5249758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83"/>
          <p:cNvSpPr/>
          <p:nvPr/>
        </p:nvSpPr>
        <p:spPr>
          <a:xfrm>
            <a:off x="5425189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7" name="Google Shape;837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6250" y="1940725"/>
            <a:ext cx="3829801" cy="22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84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Referenciando arquivos locais</a:t>
            </a:r>
            <a:endParaRPr b="1" sz="25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pSp>
        <p:nvGrpSpPr>
          <p:cNvPr id="844" name="Google Shape;844;p84"/>
          <p:cNvGrpSpPr/>
          <p:nvPr/>
        </p:nvGrpSpPr>
        <p:grpSpPr>
          <a:xfrm>
            <a:off x="568862" y="3694924"/>
            <a:ext cx="8006272" cy="558965"/>
            <a:chOff x="322413" y="3653042"/>
            <a:chExt cx="3739501" cy="456000"/>
          </a:xfrm>
        </p:grpSpPr>
        <p:sp>
          <p:nvSpPr>
            <p:cNvPr id="845" name="Google Shape;845;p84"/>
            <p:cNvSpPr/>
            <p:nvPr/>
          </p:nvSpPr>
          <p:spPr>
            <a:xfrm>
              <a:off x="925414" y="3653042"/>
              <a:ext cx="3136500" cy="4560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img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src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”../imagens/brocolis.jpeg”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84"/>
            <p:cNvSpPr/>
            <p:nvPr/>
          </p:nvSpPr>
          <p:spPr>
            <a:xfrm>
              <a:off x="322413" y="3653042"/>
              <a:ext cx="603000" cy="4560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847" name="Google Shape;847;p84"/>
          <p:cNvSpPr txBox="1"/>
          <p:nvPr>
            <p:ph idx="2" type="subTitle"/>
          </p:nvPr>
        </p:nvSpPr>
        <p:spPr>
          <a:xfrm>
            <a:off x="631175" y="1524650"/>
            <a:ext cx="7757400" cy="19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Como </a:t>
            </a:r>
            <a:r>
              <a:rPr lang="es-AR"/>
              <a:t>já</a:t>
            </a:r>
            <a:r>
              <a:rPr lang="es-AR"/>
              <a:t> </a:t>
            </a:r>
            <a:r>
              <a:rPr lang="es-AR"/>
              <a:t>havíamos</a:t>
            </a:r>
            <a:r>
              <a:rPr lang="es-AR"/>
              <a:t> comentado anteriormente, o nosso ponto de </a:t>
            </a:r>
            <a:r>
              <a:rPr lang="es-AR"/>
              <a:t>referência</a:t>
            </a:r>
            <a:r>
              <a:rPr lang="es-AR"/>
              <a:t> é o arquivo HTML que estamos digitando, nesse caso: index.html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AR"/>
              <a:t>Para referenciarmos a nossa imagens teremos que ‘sair’ da pasta atual em que o index.html está (páginas) para ‘entrarmos’ na pasta de imagens.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É muito simples ‘sair’ de uma pasta, basta </a:t>
            </a:r>
            <a:r>
              <a:rPr lang="es-AR"/>
              <a:t>acrescentar</a:t>
            </a:r>
            <a:r>
              <a:rPr lang="es-AR"/>
              <a:t> </a:t>
            </a:r>
            <a:r>
              <a:rPr b="1" lang="es-AR"/>
              <a:t>../ </a:t>
            </a:r>
            <a:r>
              <a:rPr lang="es-AR"/>
              <a:t>que o HTML irá entender que você está querendo voltar uma pasta.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85"/>
          <p:cNvSpPr txBox="1"/>
          <p:nvPr/>
        </p:nvSpPr>
        <p:spPr>
          <a:xfrm>
            <a:off x="12675" y="1785600"/>
            <a:ext cx="9144000" cy="14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Hora da revisão</a:t>
            </a:r>
            <a:endParaRPr b="1" sz="5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86"/>
          <p:cNvSpPr txBox="1"/>
          <p:nvPr>
            <p:ph idx="2" type="subTitle"/>
          </p:nvPr>
        </p:nvSpPr>
        <p:spPr>
          <a:xfrm>
            <a:off x="1260750" y="2436400"/>
            <a:ext cx="6907200" cy="19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400"/>
              <a:buChar char="●"/>
            </a:pPr>
            <a:r>
              <a:rPr b="0" lang="es-AR" sz="1400"/>
              <a:t>Vimos que é possível referenciar imagens/sites e arquivos tanto por links quanto por arquivos locais.</a:t>
            </a:r>
            <a:br>
              <a:rPr b="0" lang="es-AR" sz="1400"/>
            </a:br>
            <a:endParaRPr b="0" sz="1400"/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400"/>
              <a:buChar char="●"/>
            </a:pPr>
            <a:r>
              <a:rPr b="0" lang="es-AR" sz="1400"/>
              <a:t>É possível acessar arquivos locais navegando entre os diretórios onde </a:t>
            </a:r>
            <a:r>
              <a:rPr lang="es-AR" sz="1400"/>
              <a:t>/nomeDaPagina</a:t>
            </a:r>
            <a:r>
              <a:rPr b="0" lang="es-AR" sz="1400"/>
              <a:t> serve para ‘entrar’ em uma pasta e </a:t>
            </a:r>
            <a:r>
              <a:rPr lang="es-AR" sz="1400"/>
              <a:t>../</a:t>
            </a:r>
            <a:r>
              <a:rPr b="0" lang="es-AR" sz="1400"/>
              <a:t> serve para ‘sair’ de uma página</a:t>
            </a:r>
            <a:r>
              <a:rPr b="0" lang="es-AR" sz="1400"/>
              <a:t>.</a:t>
            </a:r>
            <a:endParaRPr b="0"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b="0" sz="1400"/>
          </a:p>
        </p:txBody>
      </p:sp>
      <p:sp>
        <p:nvSpPr>
          <p:cNvPr id="860" name="Google Shape;860;p86"/>
          <p:cNvSpPr txBox="1"/>
          <p:nvPr>
            <p:ph idx="1" type="subTitle"/>
          </p:nvPr>
        </p:nvSpPr>
        <p:spPr>
          <a:xfrm>
            <a:off x="1330225" y="1591875"/>
            <a:ext cx="61578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Conclusão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87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Acessibilidade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867" name="Google Shape;867;p87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868" name="Google Shape;868;p87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88"/>
          <p:cNvSpPr/>
          <p:nvPr/>
        </p:nvSpPr>
        <p:spPr>
          <a:xfrm>
            <a:off x="5107250" y="229860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88"/>
          <p:cNvSpPr/>
          <p:nvPr/>
        </p:nvSpPr>
        <p:spPr>
          <a:xfrm>
            <a:off x="3890475" y="16800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88"/>
          <p:cNvSpPr/>
          <p:nvPr/>
        </p:nvSpPr>
        <p:spPr>
          <a:xfrm>
            <a:off x="2687125" y="23143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88"/>
          <p:cNvSpPr/>
          <p:nvPr/>
        </p:nvSpPr>
        <p:spPr>
          <a:xfrm rot="1437815">
            <a:off x="4410480" y="2290912"/>
            <a:ext cx="1584366" cy="82395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88"/>
          <p:cNvSpPr/>
          <p:nvPr/>
        </p:nvSpPr>
        <p:spPr>
          <a:xfrm rot="-2552666">
            <a:off x="3328208" y="2214757"/>
            <a:ext cx="1584384" cy="824028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88"/>
          <p:cNvSpPr/>
          <p:nvPr/>
        </p:nvSpPr>
        <p:spPr>
          <a:xfrm>
            <a:off x="2830923" y="24636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88"/>
          <p:cNvSpPr/>
          <p:nvPr/>
        </p:nvSpPr>
        <p:spPr>
          <a:xfrm>
            <a:off x="2922922" y="2555698"/>
            <a:ext cx="844800" cy="8448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88"/>
          <p:cNvSpPr txBox="1"/>
          <p:nvPr/>
        </p:nvSpPr>
        <p:spPr>
          <a:xfrm>
            <a:off x="2901280" y="24769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882" name="Google Shape;882;p88"/>
          <p:cNvSpPr txBox="1"/>
          <p:nvPr/>
        </p:nvSpPr>
        <p:spPr>
          <a:xfrm>
            <a:off x="2646050" y="3631175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Objetivo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883" name="Google Shape;883;p88"/>
          <p:cNvSpPr/>
          <p:nvPr/>
        </p:nvSpPr>
        <p:spPr>
          <a:xfrm>
            <a:off x="5251223" y="24636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88"/>
          <p:cNvSpPr/>
          <p:nvPr/>
        </p:nvSpPr>
        <p:spPr>
          <a:xfrm>
            <a:off x="5343222" y="2555698"/>
            <a:ext cx="844800" cy="844800"/>
          </a:xfrm>
          <a:prstGeom prst="ellipse">
            <a:avLst/>
          </a:prstGeom>
          <a:solidFill>
            <a:srgbClr val="F0CA4E"/>
          </a:solidFill>
          <a:ln cap="flat" cmpd="sng" w="9525">
            <a:solidFill>
              <a:srgbClr val="F0CA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88"/>
          <p:cNvSpPr txBox="1"/>
          <p:nvPr/>
        </p:nvSpPr>
        <p:spPr>
          <a:xfrm>
            <a:off x="5142550" y="3631175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Revisão e Conclusão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886" name="Google Shape;886;p88"/>
          <p:cNvSpPr txBox="1"/>
          <p:nvPr/>
        </p:nvSpPr>
        <p:spPr>
          <a:xfrm>
            <a:off x="5351925" y="2479500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887" name="Google Shape;887;p88"/>
          <p:cNvSpPr/>
          <p:nvPr/>
        </p:nvSpPr>
        <p:spPr>
          <a:xfrm>
            <a:off x="4033223" y="183062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88"/>
          <p:cNvSpPr/>
          <p:nvPr/>
        </p:nvSpPr>
        <p:spPr>
          <a:xfrm>
            <a:off x="4125222" y="1922623"/>
            <a:ext cx="844800" cy="844800"/>
          </a:xfrm>
          <a:prstGeom prst="ellipse">
            <a:avLst/>
          </a:prstGeom>
          <a:solidFill>
            <a:srgbClr val="E37A3E"/>
          </a:solidFill>
          <a:ln cap="flat" cmpd="sng" w="9525">
            <a:solidFill>
              <a:srgbClr val="E37A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88"/>
          <p:cNvSpPr txBox="1"/>
          <p:nvPr/>
        </p:nvSpPr>
        <p:spPr>
          <a:xfrm>
            <a:off x="4103580" y="184386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890" name="Google Shape;890;p88"/>
          <p:cNvSpPr txBox="1"/>
          <p:nvPr/>
        </p:nvSpPr>
        <p:spPr>
          <a:xfrm>
            <a:off x="3869875" y="1056325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Semântica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891" name="Google Shape;891;p88"/>
          <p:cNvSpPr/>
          <p:nvPr/>
        </p:nvSpPr>
        <p:spPr>
          <a:xfrm>
            <a:off x="5107250" y="229860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88"/>
          <p:cNvSpPr/>
          <p:nvPr/>
        </p:nvSpPr>
        <p:spPr>
          <a:xfrm>
            <a:off x="3890475" y="16800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88"/>
          <p:cNvSpPr/>
          <p:nvPr/>
        </p:nvSpPr>
        <p:spPr>
          <a:xfrm>
            <a:off x="2687125" y="23143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88"/>
          <p:cNvSpPr/>
          <p:nvPr/>
        </p:nvSpPr>
        <p:spPr>
          <a:xfrm rot="1437815">
            <a:off x="4410480" y="2290912"/>
            <a:ext cx="1584366" cy="82395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88"/>
          <p:cNvSpPr/>
          <p:nvPr/>
        </p:nvSpPr>
        <p:spPr>
          <a:xfrm rot="-2552666">
            <a:off x="3328208" y="2214757"/>
            <a:ext cx="1584384" cy="824028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88"/>
          <p:cNvSpPr/>
          <p:nvPr/>
        </p:nvSpPr>
        <p:spPr>
          <a:xfrm>
            <a:off x="2830923" y="24636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88"/>
          <p:cNvSpPr/>
          <p:nvPr/>
        </p:nvSpPr>
        <p:spPr>
          <a:xfrm>
            <a:off x="2922922" y="2555698"/>
            <a:ext cx="844800" cy="844800"/>
          </a:xfrm>
          <a:prstGeom prst="ellipse">
            <a:avLst/>
          </a:prstGeom>
          <a:solidFill>
            <a:srgbClr val="EC183F"/>
          </a:solidFill>
          <a:ln cap="flat" cmpd="sng" w="9525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88"/>
          <p:cNvSpPr txBox="1"/>
          <p:nvPr/>
        </p:nvSpPr>
        <p:spPr>
          <a:xfrm>
            <a:off x="2901280" y="24769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899" name="Google Shape;899;p88"/>
          <p:cNvSpPr/>
          <p:nvPr/>
        </p:nvSpPr>
        <p:spPr>
          <a:xfrm>
            <a:off x="5251223" y="24636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88"/>
          <p:cNvSpPr/>
          <p:nvPr/>
        </p:nvSpPr>
        <p:spPr>
          <a:xfrm>
            <a:off x="5343222" y="2555698"/>
            <a:ext cx="844800" cy="844800"/>
          </a:xfrm>
          <a:prstGeom prst="ellipse">
            <a:avLst/>
          </a:prstGeom>
          <a:solidFill>
            <a:srgbClr val="F0CA4E"/>
          </a:solidFill>
          <a:ln cap="flat" cmpd="sng" w="9525">
            <a:solidFill>
              <a:srgbClr val="F0CA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88"/>
          <p:cNvSpPr txBox="1"/>
          <p:nvPr/>
        </p:nvSpPr>
        <p:spPr>
          <a:xfrm>
            <a:off x="5351925" y="2479500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02" name="Google Shape;902;p88"/>
          <p:cNvSpPr/>
          <p:nvPr/>
        </p:nvSpPr>
        <p:spPr>
          <a:xfrm>
            <a:off x="4033223" y="183062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88"/>
          <p:cNvSpPr/>
          <p:nvPr/>
        </p:nvSpPr>
        <p:spPr>
          <a:xfrm>
            <a:off x="4125222" y="1922623"/>
            <a:ext cx="844800" cy="844800"/>
          </a:xfrm>
          <a:prstGeom prst="ellipse">
            <a:avLst/>
          </a:prstGeom>
          <a:solidFill>
            <a:srgbClr val="E37A3E"/>
          </a:solidFill>
          <a:ln cap="flat" cmpd="sng" w="9525">
            <a:solidFill>
              <a:srgbClr val="E37A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88"/>
          <p:cNvSpPr txBox="1"/>
          <p:nvPr/>
        </p:nvSpPr>
        <p:spPr>
          <a:xfrm>
            <a:off x="4103580" y="184386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89"/>
          <p:cNvSpPr txBox="1"/>
          <p:nvPr>
            <p:ph idx="2" type="subTitle"/>
          </p:nvPr>
        </p:nvSpPr>
        <p:spPr>
          <a:xfrm>
            <a:off x="631175" y="1446050"/>
            <a:ext cx="3892500" cy="32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Acessibilidade nas nossas páginas é basicamente aplicar algumas técnicas para que as pessoas com algum tipo de dificuldade consigam navegar tranquilamente em nosso site sem estragar </a:t>
            </a:r>
            <a:r>
              <a:rPr lang="es-AR"/>
              <a:t>a sua experiência</a:t>
            </a:r>
            <a:r>
              <a:rPr lang="es-AR"/>
              <a:t>.</a:t>
            </a:r>
            <a:endParaRPr/>
          </a:p>
        </p:txBody>
      </p:sp>
      <p:sp>
        <p:nvSpPr>
          <p:cNvPr id="911" name="Google Shape;911;p89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Objetivo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912" name="Google Shape;912;p89"/>
          <p:cNvPicPr preferRelativeResize="0"/>
          <p:nvPr/>
        </p:nvPicPr>
        <p:blipFill rotWithShape="1">
          <a:blip r:embed="rId3">
            <a:alphaModFix/>
          </a:blip>
          <a:srcRect b="26199" l="0" r="0" t="0"/>
          <a:stretch/>
        </p:blipFill>
        <p:spPr>
          <a:xfrm>
            <a:off x="4523675" y="923726"/>
            <a:ext cx="4478350" cy="396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90"/>
          <p:cNvSpPr txBox="1"/>
          <p:nvPr>
            <p:ph idx="2" type="subTitle"/>
          </p:nvPr>
        </p:nvSpPr>
        <p:spPr>
          <a:xfrm>
            <a:off x="631175" y="1446050"/>
            <a:ext cx="3892500" cy="32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Pessoas com baixa visão utilizam Leitores de Tela para poderem navegar melhor.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Para facilitarmos o trabalho dos leitores podemos utilizar diversas </a:t>
            </a:r>
            <a:r>
              <a:rPr lang="es-AR"/>
              <a:t>estratégias,</a:t>
            </a:r>
            <a:r>
              <a:rPr lang="es-AR"/>
              <a:t> mas iremos abordar duas, que são: HTML Semântico e Descrição de Imagens.</a:t>
            </a:r>
            <a:endParaRPr/>
          </a:p>
        </p:txBody>
      </p:sp>
      <p:sp>
        <p:nvSpPr>
          <p:cNvPr id="919" name="Google Shape;919;p90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Leitores de Tela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920" name="Google Shape;920;p90"/>
          <p:cNvPicPr preferRelativeResize="0"/>
          <p:nvPr/>
        </p:nvPicPr>
        <p:blipFill rotWithShape="1">
          <a:blip r:embed="rId3">
            <a:alphaModFix/>
          </a:blip>
          <a:srcRect b="47103" l="0" r="0" t="0"/>
          <a:stretch/>
        </p:blipFill>
        <p:spPr>
          <a:xfrm>
            <a:off x="5071800" y="1406550"/>
            <a:ext cx="2918300" cy="349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91"/>
          <p:cNvSpPr txBox="1"/>
          <p:nvPr>
            <p:ph idx="2" type="subTitle"/>
          </p:nvPr>
        </p:nvSpPr>
        <p:spPr>
          <a:xfrm>
            <a:off x="631175" y="1312200"/>
            <a:ext cx="77928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Quando falamos sobre </a:t>
            </a:r>
            <a:r>
              <a:rPr lang="es-AR"/>
              <a:t>Semântica</a:t>
            </a:r>
            <a:r>
              <a:rPr lang="es-AR"/>
              <a:t> queremos dizer </a:t>
            </a:r>
            <a:r>
              <a:rPr b="1" lang="es-AR"/>
              <a:t>utilizar as tags corretas</a:t>
            </a:r>
            <a:r>
              <a:rPr lang="es-AR"/>
              <a:t> para as i</a:t>
            </a:r>
            <a:r>
              <a:rPr b="1" lang="es-AR"/>
              <a:t>nformações corretas</a:t>
            </a:r>
            <a:r>
              <a:rPr lang="es-AR"/>
              <a:t>.</a:t>
            </a:r>
            <a:endParaRPr/>
          </a:p>
        </p:txBody>
      </p:sp>
      <p:sp>
        <p:nvSpPr>
          <p:cNvPr id="927" name="Google Shape;927;p91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HTML </a:t>
            </a:r>
            <a:r>
              <a:rPr lang="es-AR"/>
              <a:t>Semântico</a:t>
            </a:r>
            <a:endParaRPr>
              <a:solidFill>
                <a:srgbClr val="EC183F"/>
              </a:solidFill>
            </a:endParaRPr>
          </a:p>
        </p:txBody>
      </p:sp>
      <p:grpSp>
        <p:nvGrpSpPr>
          <p:cNvPr id="928" name="Google Shape;928;p91"/>
          <p:cNvGrpSpPr/>
          <p:nvPr/>
        </p:nvGrpSpPr>
        <p:grpSpPr>
          <a:xfrm>
            <a:off x="74249" y="2246285"/>
            <a:ext cx="4481335" cy="2092448"/>
            <a:chOff x="91452" y="2314209"/>
            <a:chExt cx="2093104" cy="1577420"/>
          </a:xfrm>
        </p:grpSpPr>
        <p:sp>
          <p:nvSpPr>
            <p:cNvPr id="929" name="Google Shape;929;p91"/>
            <p:cNvSpPr/>
            <p:nvPr/>
          </p:nvSpPr>
          <p:spPr>
            <a:xfrm>
              <a:off x="589456" y="2314229"/>
              <a:ext cx="1595100" cy="15774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div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Olá eu sou um 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parágrafo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div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930" name="Google Shape;930;p91"/>
            <p:cNvSpPr/>
            <p:nvPr/>
          </p:nvSpPr>
          <p:spPr>
            <a:xfrm>
              <a:off x="91452" y="2314209"/>
              <a:ext cx="498000" cy="15774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931" name="Google Shape;931;p91"/>
          <p:cNvGrpSpPr/>
          <p:nvPr/>
        </p:nvGrpSpPr>
        <p:grpSpPr>
          <a:xfrm>
            <a:off x="4613674" y="2246285"/>
            <a:ext cx="4481335" cy="2092448"/>
            <a:chOff x="2147045" y="2314209"/>
            <a:chExt cx="2093104" cy="1577420"/>
          </a:xfrm>
        </p:grpSpPr>
        <p:sp>
          <p:nvSpPr>
            <p:cNvPr id="932" name="Google Shape;932;p91"/>
            <p:cNvSpPr/>
            <p:nvPr/>
          </p:nvSpPr>
          <p:spPr>
            <a:xfrm>
              <a:off x="2645049" y="2314229"/>
              <a:ext cx="1595100" cy="15774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Olá eu sou um parágrafo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933" name="Google Shape;933;p91"/>
            <p:cNvSpPr/>
            <p:nvPr/>
          </p:nvSpPr>
          <p:spPr>
            <a:xfrm>
              <a:off x="2147045" y="2314209"/>
              <a:ext cx="498000" cy="15774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934" name="Google Shape;934;p91"/>
          <p:cNvGrpSpPr/>
          <p:nvPr/>
        </p:nvGrpSpPr>
        <p:grpSpPr>
          <a:xfrm>
            <a:off x="4830600" y="2006096"/>
            <a:ext cx="644051" cy="538822"/>
            <a:chOff x="1220250" y="2622725"/>
            <a:chExt cx="2515825" cy="2104775"/>
          </a:xfrm>
        </p:grpSpPr>
        <p:sp>
          <p:nvSpPr>
            <p:cNvPr id="935" name="Google Shape;935;p91"/>
            <p:cNvSpPr/>
            <p:nvPr/>
          </p:nvSpPr>
          <p:spPr>
            <a:xfrm>
              <a:off x="1220250" y="3202025"/>
              <a:ext cx="936750" cy="1472925"/>
            </a:xfrm>
            <a:custGeom>
              <a:rect b="b" l="l" r="r" t="t"/>
              <a:pathLst>
                <a:path extrusionOk="0" h="58917" w="37470">
                  <a:moveTo>
                    <a:pt x="2524" y="0"/>
                  </a:moveTo>
                  <a:lnTo>
                    <a:pt x="1977" y="42"/>
                  </a:lnTo>
                  <a:lnTo>
                    <a:pt x="1094" y="463"/>
                  </a:lnTo>
                  <a:lnTo>
                    <a:pt x="421" y="1178"/>
                  </a:lnTo>
                  <a:lnTo>
                    <a:pt x="42" y="2061"/>
                  </a:lnTo>
                  <a:lnTo>
                    <a:pt x="0" y="2607"/>
                  </a:lnTo>
                  <a:lnTo>
                    <a:pt x="0" y="56267"/>
                  </a:lnTo>
                  <a:lnTo>
                    <a:pt x="42" y="56772"/>
                  </a:lnTo>
                  <a:lnTo>
                    <a:pt x="421" y="57697"/>
                  </a:lnTo>
                  <a:lnTo>
                    <a:pt x="1136" y="58412"/>
                  </a:lnTo>
                  <a:lnTo>
                    <a:pt x="2061" y="58790"/>
                  </a:lnTo>
                  <a:lnTo>
                    <a:pt x="2566" y="58832"/>
                  </a:lnTo>
                  <a:lnTo>
                    <a:pt x="16359" y="58748"/>
                  </a:lnTo>
                  <a:lnTo>
                    <a:pt x="30026" y="58916"/>
                  </a:lnTo>
                  <a:lnTo>
                    <a:pt x="31582" y="58916"/>
                  </a:lnTo>
                  <a:lnTo>
                    <a:pt x="34063" y="58664"/>
                  </a:lnTo>
                  <a:lnTo>
                    <a:pt x="35871" y="58033"/>
                  </a:lnTo>
                  <a:lnTo>
                    <a:pt x="36755" y="57234"/>
                  </a:lnTo>
                  <a:lnTo>
                    <a:pt x="37217" y="56519"/>
                  </a:lnTo>
                  <a:lnTo>
                    <a:pt x="37385" y="56057"/>
                  </a:lnTo>
                  <a:lnTo>
                    <a:pt x="37469" y="55720"/>
                  </a:lnTo>
                  <a:lnTo>
                    <a:pt x="37469" y="55300"/>
                  </a:lnTo>
                  <a:lnTo>
                    <a:pt x="37469" y="3659"/>
                  </a:lnTo>
                  <a:lnTo>
                    <a:pt x="37427" y="3028"/>
                  </a:lnTo>
                  <a:lnTo>
                    <a:pt x="37217" y="2439"/>
                  </a:lnTo>
                  <a:lnTo>
                    <a:pt x="36797" y="1724"/>
                  </a:lnTo>
                  <a:lnTo>
                    <a:pt x="35871" y="757"/>
                  </a:lnTo>
                  <a:lnTo>
                    <a:pt x="34694" y="210"/>
                  </a:lnTo>
                  <a:lnTo>
                    <a:pt x="33012" y="42"/>
                  </a:lnTo>
                  <a:lnTo>
                    <a:pt x="31876" y="0"/>
                  </a:lnTo>
                  <a:close/>
                </a:path>
              </a:pathLst>
            </a:custGeom>
            <a:solidFill>
              <a:srgbClr val="4CAF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91"/>
            <p:cNvSpPr/>
            <p:nvPr/>
          </p:nvSpPr>
          <p:spPr>
            <a:xfrm>
              <a:off x="2162225" y="2622725"/>
              <a:ext cx="1573850" cy="2104775"/>
            </a:xfrm>
            <a:custGeom>
              <a:rect b="b" l="l" r="r" t="t"/>
              <a:pathLst>
                <a:path extrusionOk="0" h="84191" w="62954">
                  <a:moveTo>
                    <a:pt x="16359" y="1"/>
                  </a:moveTo>
                  <a:lnTo>
                    <a:pt x="14972" y="337"/>
                  </a:lnTo>
                  <a:lnTo>
                    <a:pt x="13878" y="1010"/>
                  </a:lnTo>
                  <a:lnTo>
                    <a:pt x="13079" y="2062"/>
                  </a:lnTo>
                  <a:lnTo>
                    <a:pt x="12238" y="4164"/>
                  </a:lnTo>
                  <a:lnTo>
                    <a:pt x="11818" y="6099"/>
                  </a:lnTo>
                  <a:lnTo>
                    <a:pt x="11649" y="6729"/>
                  </a:lnTo>
                  <a:lnTo>
                    <a:pt x="11439" y="7360"/>
                  </a:lnTo>
                  <a:lnTo>
                    <a:pt x="8285" y="18378"/>
                  </a:lnTo>
                  <a:lnTo>
                    <a:pt x="5131" y="29396"/>
                  </a:lnTo>
                  <a:lnTo>
                    <a:pt x="253" y="29396"/>
                  </a:lnTo>
                  <a:lnTo>
                    <a:pt x="127" y="29606"/>
                  </a:lnTo>
                  <a:lnTo>
                    <a:pt x="1" y="34232"/>
                  </a:lnTo>
                  <a:lnTo>
                    <a:pt x="1" y="38059"/>
                  </a:lnTo>
                  <a:lnTo>
                    <a:pt x="127" y="38059"/>
                  </a:lnTo>
                  <a:lnTo>
                    <a:pt x="127" y="37975"/>
                  </a:lnTo>
                  <a:lnTo>
                    <a:pt x="7234" y="37975"/>
                  </a:lnTo>
                  <a:lnTo>
                    <a:pt x="8453" y="37933"/>
                  </a:lnTo>
                  <a:lnTo>
                    <a:pt x="10262" y="37554"/>
                  </a:lnTo>
                  <a:lnTo>
                    <a:pt x="11481" y="36671"/>
                  </a:lnTo>
                  <a:lnTo>
                    <a:pt x="12364" y="35073"/>
                  </a:lnTo>
                  <a:lnTo>
                    <a:pt x="12701" y="33938"/>
                  </a:lnTo>
                  <a:lnTo>
                    <a:pt x="16023" y="22499"/>
                  </a:lnTo>
                  <a:lnTo>
                    <a:pt x="19303" y="11061"/>
                  </a:lnTo>
                  <a:lnTo>
                    <a:pt x="19555" y="10346"/>
                  </a:lnTo>
                  <a:lnTo>
                    <a:pt x="19808" y="9631"/>
                  </a:lnTo>
                  <a:lnTo>
                    <a:pt x="20943" y="10052"/>
                  </a:lnTo>
                  <a:lnTo>
                    <a:pt x="22835" y="11355"/>
                  </a:lnTo>
                  <a:lnTo>
                    <a:pt x="24181" y="13206"/>
                  </a:lnTo>
                  <a:lnTo>
                    <a:pt x="24938" y="15603"/>
                  </a:lnTo>
                  <a:lnTo>
                    <a:pt x="25064" y="16948"/>
                  </a:lnTo>
                  <a:lnTo>
                    <a:pt x="25106" y="20481"/>
                  </a:lnTo>
                  <a:lnTo>
                    <a:pt x="25064" y="24013"/>
                  </a:lnTo>
                  <a:lnTo>
                    <a:pt x="25106" y="25485"/>
                  </a:lnTo>
                  <a:lnTo>
                    <a:pt x="25527" y="27167"/>
                  </a:lnTo>
                  <a:lnTo>
                    <a:pt x="25989" y="28008"/>
                  </a:lnTo>
                  <a:lnTo>
                    <a:pt x="26620" y="28639"/>
                  </a:lnTo>
                  <a:lnTo>
                    <a:pt x="27461" y="29102"/>
                  </a:lnTo>
                  <a:lnTo>
                    <a:pt x="29059" y="29522"/>
                  </a:lnTo>
                  <a:lnTo>
                    <a:pt x="30531" y="29564"/>
                  </a:lnTo>
                  <a:lnTo>
                    <a:pt x="49119" y="29564"/>
                  </a:lnTo>
                  <a:lnTo>
                    <a:pt x="50548" y="29648"/>
                  </a:lnTo>
                  <a:lnTo>
                    <a:pt x="52146" y="30069"/>
                  </a:lnTo>
                  <a:lnTo>
                    <a:pt x="52987" y="30573"/>
                  </a:lnTo>
                  <a:lnTo>
                    <a:pt x="53618" y="31288"/>
                  </a:lnTo>
                  <a:lnTo>
                    <a:pt x="54081" y="32171"/>
                  </a:lnTo>
                  <a:lnTo>
                    <a:pt x="54459" y="33854"/>
                  </a:lnTo>
                  <a:lnTo>
                    <a:pt x="54459" y="35325"/>
                  </a:lnTo>
                  <a:lnTo>
                    <a:pt x="54165" y="43904"/>
                  </a:lnTo>
                  <a:lnTo>
                    <a:pt x="54039" y="56772"/>
                  </a:lnTo>
                  <a:lnTo>
                    <a:pt x="54249" y="65351"/>
                  </a:lnTo>
                  <a:lnTo>
                    <a:pt x="54417" y="69641"/>
                  </a:lnTo>
                  <a:lnTo>
                    <a:pt x="54459" y="71155"/>
                  </a:lnTo>
                  <a:lnTo>
                    <a:pt x="54123" y="72921"/>
                  </a:lnTo>
                  <a:lnTo>
                    <a:pt x="53660" y="73846"/>
                  </a:lnTo>
                  <a:lnTo>
                    <a:pt x="53029" y="74561"/>
                  </a:lnTo>
                  <a:lnTo>
                    <a:pt x="52188" y="75108"/>
                  </a:lnTo>
                  <a:lnTo>
                    <a:pt x="51137" y="75444"/>
                  </a:lnTo>
                  <a:lnTo>
                    <a:pt x="49875" y="75612"/>
                  </a:lnTo>
                  <a:lnTo>
                    <a:pt x="49119" y="75654"/>
                  </a:lnTo>
                  <a:lnTo>
                    <a:pt x="34821" y="75654"/>
                  </a:lnTo>
                  <a:lnTo>
                    <a:pt x="20523" y="75570"/>
                  </a:lnTo>
                  <a:lnTo>
                    <a:pt x="19639" y="75486"/>
                  </a:lnTo>
                  <a:lnTo>
                    <a:pt x="18252" y="74981"/>
                  </a:lnTo>
                  <a:lnTo>
                    <a:pt x="17495" y="74477"/>
                  </a:lnTo>
                  <a:lnTo>
                    <a:pt x="17200" y="74140"/>
                  </a:lnTo>
                  <a:lnTo>
                    <a:pt x="15981" y="72668"/>
                  </a:lnTo>
                  <a:lnTo>
                    <a:pt x="13374" y="70145"/>
                  </a:lnTo>
                  <a:lnTo>
                    <a:pt x="11229" y="68716"/>
                  </a:lnTo>
                  <a:lnTo>
                    <a:pt x="9715" y="67959"/>
                  </a:lnTo>
                  <a:lnTo>
                    <a:pt x="8117" y="67412"/>
                  </a:lnTo>
                  <a:lnTo>
                    <a:pt x="6393" y="67075"/>
                  </a:lnTo>
                  <a:lnTo>
                    <a:pt x="5510" y="66991"/>
                  </a:lnTo>
                  <a:lnTo>
                    <a:pt x="4038" y="66991"/>
                  </a:lnTo>
                  <a:lnTo>
                    <a:pt x="2608" y="67117"/>
                  </a:lnTo>
                  <a:lnTo>
                    <a:pt x="1052" y="67454"/>
                  </a:lnTo>
                  <a:lnTo>
                    <a:pt x="674" y="67622"/>
                  </a:lnTo>
                  <a:lnTo>
                    <a:pt x="253" y="67664"/>
                  </a:lnTo>
                  <a:lnTo>
                    <a:pt x="211" y="67706"/>
                  </a:lnTo>
                  <a:lnTo>
                    <a:pt x="127" y="67706"/>
                  </a:lnTo>
                  <a:lnTo>
                    <a:pt x="127" y="67664"/>
                  </a:lnTo>
                  <a:lnTo>
                    <a:pt x="85" y="67664"/>
                  </a:lnTo>
                  <a:lnTo>
                    <a:pt x="43" y="67706"/>
                  </a:lnTo>
                  <a:lnTo>
                    <a:pt x="85" y="73425"/>
                  </a:lnTo>
                  <a:lnTo>
                    <a:pt x="43" y="76327"/>
                  </a:lnTo>
                  <a:lnTo>
                    <a:pt x="85" y="76159"/>
                  </a:lnTo>
                  <a:lnTo>
                    <a:pt x="127" y="75949"/>
                  </a:lnTo>
                  <a:lnTo>
                    <a:pt x="2188" y="75696"/>
                  </a:lnTo>
                  <a:lnTo>
                    <a:pt x="4290" y="75612"/>
                  </a:lnTo>
                  <a:lnTo>
                    <a:pt x="5384" y="75738"/>
                  </a:lnTo>
                  <a:lnTo>
                    <a:pt x="6309" y="76075"/>
                  </a:lnTo>
                  <a:lnTo>
                    <a:pt x="7234" y="76621"/>
                  </a:lnTo>
                  <a:lnTo>
                    <a:pt x="8748" y="77925"/>
                  </a:lnTo>
                  <a:lnTo>
                    <a:pt x="10093" y="79313"/>
                  </a:lnTo>
                  <a:lnTo>
                    <a:pt x="10808" y="80028"/>
                  </a:lnTo>
                  <a:lnTo>
                    <a:pt x="12154" y="81500"/>
                  </a:lnTo>
                  <a:lnTo>
                    <a:pt x="12911" y="82046"/>
                  </a:lnTo>
                  <a:lnTo>
                    <a:pt x="14088" y="82719"/>
                  </a:lnTo>
                  <a:lnTo>
                    <a:pt x="15897" y="83644"/>
                  </a:lnTo>
                  <a:lnTo>
                    <a:pt x="17116" y="83981"/>
                  </a:lnTo>
                  <a:lnTo>
                    <a:pt x="17747" y="84023"/>
                  </a:lnTo>
                  <a:lnTo>
                    <a:pt x="34022" y="84191"/>
                  </a:lnTo>
                  <a:lnTo>
                    <a:pt x="50254" y="84107"/>
                  </a:lnTo>
                  <a:lnTo>
                    <a:pt x="51600" y="84065"/>
                  </a:lnTo>
                  <a:lnTo>
                    <a:pt x="54081" y="83560"/>
                  </a:lnTo>
                  <a:lnTo>
                    <a:pt x="56352" y="82635"/>
                  </a:lnTo>
                  <a:lnTo>
                    <a:pt x="58370" y="81289"/>
                  </a:lnTo>
                  <a:lnTo>
                    <a:pt x="60094" y="79607"/>
                  </a:lnTo>
                  <a:lnTo>
                    <a:pt x="61440" y="77589"/>
                  </a:lnTo>
                  <a:lnTo>
                    <a:pt x="62365" y="75318"/>
                  </a:lnTo>
                  <a:lnTo>
                    <a:pt x="62870" y="72837"/>
                  </a:lnTo>
                  <a:lnTo>
                    <a:pt x="62912" y="71491"/>
                  </a:lnTo>
                  <a:lnTo>
                    <a:pt x="62954" y="52609"/>
                  </a:lnTo>
                  <a:lnTo>
                    <a:pt x="62912" y="33727"/>
                  </a:lnTo>
                  <a:lnTo>
                    <a:pt x="62870" y="32424"/>
                  </a:lnTo>
                  <a:lnTo>
                    <a:pt x="62365" y="29943"/>
                  </a:lnTo>
                  <a:lnTo>
                    <a:pt x="61440" y="27630"/>
                  </a:lnTo>
                  <a:lnTo>
                    <a:pt x="60094" y="25653"/>
                  </a:lnTo>
                  <a:lnTo>
                    <a:pt x="58412" y="23929"/>
                  </a:lnTo>
                  <a:lnTo>
                    <a:pt x="56394" y="22583"/>
                  </a:lnTo>
                  <a:lnTo>
                    <a:pt x="54123" y="21658"/>
                  </a:lnTo>
                  <a:lnTo>
                    <a:pt x="51642" y="21154"/>
                  </a:lnTo>
                  <a:lnTo>
                    <a:pt x="50296" y="21112"/>
                  </a:lnTo>
                  <a:lnTo>
                    <a:pt x="43105" y="21069"/>
                  </a:lnTo>
                  <a:lnTo>
                    <a:pt x="35872" y="21069"/>
                  </a:lnTo>
                  <a:lnTo>
                    <a:pt x="34778" y="21027"/>
                  </a:lnTo>
                  <a:lnTo>
                    <a:pt x="33559" y="20901"/>
                  </a:lnTo>
                  <a:lnTo>
                    <a:pt x="33559" y="18715"/>
                  </a:lnTo>
                  <a:lnTo>
                    <a:pt x="33559" y="16738"/>
                  </a:lnTo>
                  <a:lnTo>
                    <a:pt x="33517" y="15392"/>
                  </a:lnTo>
                  <a:lnTo>
                    <a:pt x="33054" y="12743"/>
                  </a:lnTo>
                  <a:lnTo>
                    <a:pt x="32213" y="10220"/>
                  </a:lnTo>
                  <a:lnTo>
                    <a:pt x="30994" y="7907"/>
                  </a:lnTo>
                  <a:lnTo>
                    <a:pt x="29438" y="5804"/>
                  </a:lnTo>
                  <a:lnTo>
                    <a:pt x="27587" y="3954"/>
                  </a:lnTo>
                  <a:lnTo>
                    <a:pt x="25443" y="2440"/>
                  </a:lnTo>
                  <a:lnTo>
                    <a:pt x="23046" y="1263"/>
                  </a:lnTo>
                  <a:lnTo>
                    <a:pt x="21742" y="842"/>
                  </a:lnTo>
                  <a:lnTo>
                    <a:pt x="20396" y="464"/>
                  </a:lnTo>
                  <a:lnTo>
                    <a:pt x="18126" y="85"/>
                  </a:lnTo>
                  <a:lnTo>
                    <a:pt x="16359" y="1"/>
                  </a:lnTo>
                  <a:close/>
                </a:path>
              </a:pathLst>
            </a:custGeom>
            <a:solidFill>
              <a:srgbClr val="4CAF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7" name="Google Shape;937;p91"/>
          <p:cNvGrpSpPr/>
          <p:nvPr/>
        </p:nvGrpSpPr>
        <p:grpSpPr>
          <a:xfrm>
            <a:off x="246950" y="2104046"/>
            <a:ext cx="644051" cy="538822"/>
            <a:chOff x="-16684633" y="3005342"/>
            <a:chExt cx="2515825" cy="2104775"/>
          </a:xfrm>
        </p:grpSpPr>
        <p:sp>
          <p:nvSpPr>
            <p:cNvPr id="938" name="Google Shape;938;p91"/>
            <p:cNvSpPr/>
            <p:nvPr/>
          </p:nvSpPr>
          <p:spPr>
            <a:xfrm flipH="1" rot="10800000">
              <a:off x="-16684633" y="3057892"/>
              <a:ext cx="936750" cy="1472925"/>
            </a:xfrm>
            <a:custGeom>
              <a:rect b="b" l="l" r="r" t="t"/>
              <a:pathLst>
                <a:path extrusionOk="0" h="58917" w="37470">
                  <a:moveTo>
                    <a:pt x="2524" y="0"/>
                  </a:moveTo>
                  <a:lnTo>
                    <a:pt x="1977" y="42"/>
                  </a:lnTo>
                  <a:lnTo>
                    <a:pt x="1094" y="463"/>
                  </a:lnTo>
                  <a:lnTo>
                    <a:pt x="421" y="1178"/>
                  </a:lnTo>
                  <a:lnTo>
                    <a:pt x="42" y="2061"/>
                  </a:lnTo>
                  <a:lnTo>
                    <a:pt x="0" y="2607"/>
                  </a:lnTo>
                  <a:lnTo>
                    <a:pt x="0" y="56267"/>
                  </a:lnTo>
                  <a:lnTo>
                    <a:pt x="42" y="56772"/>
                  </a:lnTo>
                  <a:lnTo>
                    <a:pt x="421" y="57697"/>
                  </a:lnTo>
                  <a:lnTo>
                    <a:pt x="1136" y="58412"/>
                  </a:lnTo>
                  <a:lnTo>
                    <a:pt x="2061" y="58790"/>
                  </a:lnTo>
                  <a:lnTo>
                    <a:pt x="2566" y="58832"/>
                  </a:lnTo>
                  <a:lnTo>
                    <a:pt x="16359" y="58748"/>
                  </a:lnTo>
                  <a:lnTo>
                    <a:pt x="30026" y="58916"/>
                  </a:lnTo>
                  <a:lnTo>
                    <a:pt x="31582" y="58916"/>
                  </a:lnTo>
                  <a:lnTo>
                    <a:pt x="34063" y="58664"/>
                  </a:lnTo>
                  <a:lnTo>
                    <a:pt x="35871" y="58033"/>
                  </a:lnTo>
                  <a:lnTo>
                    <a:pt x="36755" y="57234"/>
                  </a:lnTo>
                  <a:lnTo>
                    <a:pt x="37217" y="56519"/>
                  </a:lnTo>
                  <a:lnTo>
                    <a:pt x="37385" y="56057"/>
                  </a:lnTo>
                  <a:lnTo>
                    <a:pt x="37469" y="55720"/>
                  </a:lnTo>
                  <a:lnTo>
                    <a:pt x="37469" y="55300"/>
                  </a:lnTo>
                  <a:lnTo>
                    <a:pt x="37469" y="3659"/>
                  </a:lnTo>
                  <a:lnTo>
                    <a:pt x="37427" y="3028"/>
                  </a:lnTo>
                  <a:lnTo>
                    <a:pt x="37217" y="2439"/>
                  </a:lnTo>
                  <a:lnTo>
                    <a:pt x="36797" y="1724"/>
                  </a:lnTo>
                  <a:lnTo>
                    <a:pt x="35871" y="757"/>
                  </a:lnTo>
                  <a:lnTo>
                    <a:pt x="34694" y="210"/>
                  </a:lnTo>
                  <a:lnTo>
                    <a:pt x="33012" y="42"/>
                  </a:lnTo>
                  <a:lnTo>
                    <a:pt x="31876" y="0"/>
                  </a:lnTo>
                  <a:close/>
                </a:path>
              </a:pathLst>
            </a:custGeom>
            <a:solidFill>
              <a:srgbClr val="EC0A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91"/>
            <p:cNvSpPr/>
            <p:nvPr/>
          </p:nvSpPr>
          <p:spPr>
            <a:xfrm flipH="1" rot="10800000">
              <a:off x="-15742658" y="3005342"/>
              <a:ext cx="1573850" cy="2104775"/>
            </a:xfrm>
            <a:custGeom>
              <a:rect b="b" l="l" r="r" t="t"/>
              <a:pathLst>
                <a:path extrusionOk="0" h="84191" w="62954">
                  <a:moveTo>
                    <a:pt x="16359" y="1"/>
                  </a:moveTo>
                  <a:lnTo>
                    <a:pt x="14972" y="337"/>
                  </a:lnTo>
                  <a:lnTo>
                    <a:pt x="13878" y="1010"/>
                  </a:lnTo>
                  <a:lnTo>
                    <a:pt x="13079" y="2062"/>
                  </a:lnTo>
                  <a:lnTo>
                    <a:pt x="12238" y="4164"/>
                  </a:lnTo>
                  <a:lnTo>
                    <a:pt x="11818" y="6099"/>
                  </a:lnTo>
                  <a:lnTo>
                    <a:pt x="11649" y="6729"/>
                  </a:lnTo>
                  <a:lnTo>
                    <a:pt x="11439" y="7360"/>
                  </a:lnTo>
                  <a:lnTo>
                    <a:pt x="8285" y="18378"/>
                  </a:lnTo>
                  <a:lnTo>
                    <a:pt x="5131" y="29396"/>
                  </a:lnTo>
                  <a:lnTo>
                    <a:pt x="253" y="29396"/>
                  </a:lnTo>
                  <a:lnTo>
                    <a:pt x="127" y="29606"/>
                  </a:lnTo>
                  <a:lnTo>
                    <a:pt x="1" y="34232"/>
                  </a:lnTo>
                  <a:lnTo>
                    <a:pt x="1" y="38059"/>
                  </a:lnTo>
                  <a:lnTo>
                    <a:pt x="127" y="38059"/>
                  </a:lnTo>
                  <a:lnTo>
                    <a:pt x="127" y="37975"/>
                  </a:lnTo>
                  <a:lnTo>
                    <a:pt x="7234" y="37975"/>
                  </a:lnTo>
                  <a:lnTo>
                    <a:pt x="8453" y="37933"/>
                  </a:lnTo>
                  <a:lnTo>
                    <a:pt x="10262" y="37554"/>
                  </a:lnTo>
                  <a:lnTo>
                    <a:pt x="11481" y="36671"/>
                  </a:lnTo>
                  <a:lnTo>
                    <a:pt x="12364" y="35073"/>
                  </a:lnTo>
                  <a:lnTo>
                    <a:pt x="12701" y="33938"/>
                  </a:lnTo>
                  <a:lnTo>
                    <a:pt x="16023" y="22499"/>
                  </a:lnTo>
                  <a:lnTo>
                    <a:pt x="19303" y="11061"/>
                  </a:lnTo>
                  <a:lnTo>
                    <a:pt x="19555" y="10346"/>
                  </a:lnTo>
                  <a:lnTo>
                    <a:pt x="19808" y="9631"/>
                  </a:lnTo>
                  <a:lnTo>
                    <a:pt x="20943" y="10052"/>
                  </a:lnTo>
                  <a:lnTo>
                    <a:pt x="22835" y="11355"/>
                  </a:lnTo>
                  <a:lnTo>
                    <a:pt x="24181" y="13206"/>
                  </a:lnTo>
                  <a:lnTo>
                    <a:pt x="24938" y="15603"/>
                  </a:lnTo>
                  <a:lnTo>
                    <a:pt x="25064" y="16948"/>
                  </a:lnTo>
                  <a:lnTo>
                    <a:pt x="25106" y="20481"/>
                  </a:lnTo>
                  <a:lnTo>
                    <a:pt x="25064" y="24013"/>
                  </a:lnTo>
                  <a:lnTo>
                    <a:pt x="25106" y="25485"/>
                  </a:lnTo>
                  <a:lnTo>
                    <a:pt x="25527" y="27167"/>
                  </a:lnTo>
                  <a:lnTo>
                    <a:pt x="25989" y="28008"/>
                  </a:lnTo>
                  <a:lnTo>
                    <a:pt x="26620" y="28639"/>
                  </a:lnTo>
                  <a:lnTo>
                    <a:pt x="27461" y="29102"/>
                  </a:lnTo>
                  <a:lnTo>
                    <a:pt x="29059" y="29522"/>
                  </a:lnTo>
                  <a:lnTo>
                    <a:pt x="30531" y="29564"/>
                  </a:lnTo>
                  <a:lnTo>
                    <a:pt x="49119" y="29564"/>
                  </a:lnTo>
                  <a:lnTo>
                    <a:pt x="50548" y="29648"/>
                  </a:lnTo>
                  <a:lnTo>
                    <a:pt x="52146" y="30069"/>
                  </a:lnTo>
                  <a:lnTo>
                    <a:pt x="52987" y="30573"/>
                  </a:lnTo>
                  <a:lnTo>
                    <a:pt x="53618" y="31288"/>
                  </a:lnTo>
                  <a:lnTo>
                    <a:pt x="54081" y="32171"/>
                  </a:lnTo>
                  <a:lnTo>
                    <a:pt x="54459" y="33854"/>
                  </a:lnTo>
                  <a:lnTo>
                    <a:pt x="54459" y="35325"/>
                  </a:lnTo>
                  <a:lnTo>
                    <a:pt x="54165" y="43904"/>
                  </a:lnTo>
                  <a:lnTo>
                    <a:pt x="54039" y="56772"/>
                  </a:lnTo>
                  <a:lnTo>
                    <a:pt x="54249" y="65351"/>
                  </a:lnTo>
                  <a:lnTo>
                    <a:pt x="54417" y="69641"/>
                  </a:lnTo>
                  <a:lnTo>
                    <a:pt x="54459" y="71155"/>
                  </a:lnTo>
                  <a:lnTo>
                    <a:pt x="54123" y="72921"/>
                  </a:lnTo>
                  <a:lnTo>
                    <a:pt x="53660" y="73846"/>
                  </a:lnTo>
                  <a:lnTo>
                    <a:pt x="53029" y="74561"/>
                  </a:lnTo>
                  <a:lnTo>
                    <a:pt x="52188" y="75108"/>
                  </a:lnTo>
                  <a:lnTo>
                    <a:pt x="51137" y="75444"/>
                  </a:lnTo>
                  <a:lnTo>
                    <a:pt x="49875" y="75612"/>
                  </a:lnTo>
                  <a:lnTo>
                    <a:pt x="49119" y="75654"/>
                  </a:lnTo>
                  <a:lnTo>
                    <a:pt x="34821" y="75654"/>
                  </a:lnTo>
                  <a:lnTo>
                    <a:pt x="20523" y="75570"/>
                  </a:lnTo>
                  <a:lnTo>
                    <a:pt x="19639" y="75486"/>
                  </a:lnTo>
                  <a:lnTo>
                    <a:pt x="18252" y="74981"/>
                  </a:lnTo>
                  <a:lnTo>
                    <a:pt x="17495" y="74477"/>
                  </a:lnTo>
                  <a:lnTo>
                    <a:pt x="17200" y="74140"/>
                  </a:lnTo>
                  <a:lnTo>
                    <a:pt x="15981" y="72668"/>
                  </a:lnTo>
                  <a:lnTo>
                    <a:pt x="13374" y="70145"/>
                  </a:lnTo>
                  <a:lnTo>
                    <a:pt x="11229" y="68716"/>
                  </a:lnTo>
                  <a:lnTo>
                    <a:pt x="9715" y="67959"/>
                  </a:lnTo>
                  <a:lnTo>
                    <a:pt x="8117" y="67412"/>
                  </a:lnTo>
                  <a:lnTo>
                    <a:pt x="6393" y="67075"/>
                  </a:lnTo>
                  <a:lnTo>
                    <a:pt x="5510" y="66991"/>
                  </a:lnTo>
                  <a:lnTo>
                    <a:pt x="4038" y="66991"/>
                  </a:lnTo>
                  <a:lnTo>
                    <a:pt x="2608" y="67117"/>
                  </a:lnTo>
                  <a:lnTo>
                    <a:pt x="1052" y="67454"/>
                  </a:lnTo>
                  <a:lnTo>
                    <a:pt x="674" y="67622"/>
                  </a:lnTo>
                  <a:lnTo>
                    <a:pt x="253" y="67664"/>
                  </a:lnTo>
                  <a:lnTo>
                    <a:pt x="211" y="67706"/>
                  </a:lnTo>
                  <a:lnTo>
                    <a:pt x="127" y="67706"/>
                  </a:lnTo>
                  <a:lnTo>
                    <a:pt x="127" y="67664"/>
                  </a:lnTo>
                  <a:lnTo>
                    <a:pt x="85" y="67664"/>
                  </a:lnTo>
                  <a:lnTo>
                    <a:pt x="43" y="67706"/>
                  </a:lnTo>
                  <a:lnTo>
                    <a:pt x="85" y="73425"/>
                  </a:lnTo>
                  <a:lnTo>
                    <a:pt x="43" y="76327"/>
                  </a:lnTo>
                  <a:lnTo>
                    <a:pt x="85" y="76159"/>
                  </a:lnTo>
                  <a:lnTo>
                    <a:pt x="127" y="75949"/>
                  </a:lnTo>
                  <a:lnTo>
                    <a:pt x="2188" y="75696"/>
                  </a:lnTo>
                  <a:lnTo>
                    <a:pt x="4290" y="75612"/>
                  </a:lnTo>
                  <a:lnTo>
                    <a:pt x="5384" y="75738"/>
                  </a:lnTo>
                  <a:lnTo>
                    <a:pt x="6309" y="76075"/>
                  </a:lnTo>
                  <a:lnTo>
                    <a:pt x="7234" y="76621"/>
                  </a:lnTo>
                  <a:lnTo>
                    <a:pt x="8748" y="77925"/>
                  </a:lnTo>
                  <a:lnTo>
                    <a:pt x="10093" y="79313"/>
                  </a:lnTo>
                  <a:lnTo>
                    <a:pt x="10808" y="80028"/>
                  </a:lnTo>
                  <a:lnTo>
                    <a:pt x="12154" y="81500"/>
                  </a:lnTo>
                  <a:lnTo>
                    <a:pt x="12911" y="82046"/>
                  </a:lnTo>
                  <a:lnTo>
                    <a:pt x="14088" y="82719"/>
                  </a:lnTo>
                  <a:lnTo>
                    <a:pt x="15897" y="83644"/>
                  </a:lnTo>
                  <a:lnTo>
                    <a:pt x="17116" y="83981"/>
                  </a:lnTo>
                  <a:lnTo>
                    <a:pt x="17747" y="84023"/>
                  </a:lnTo>
                  <a:lnTo>
                    <a:pt x="34022" y="84191"/>
                  </a:lnTo>
                  <a:lnTo>
                    <a:pt x="50254" y="84107"/>
                  </a:lnTo>
                  <a:lnTo>
                    <a:pt x="51600" y="84065"/>
                  </a:lnTo>
                  <a:lnTo>
                    <a:pt x="54081" y="83560"/>
                  </a:lnTo>
                  <a:lnTo>
                    <a:pt x="56352" y="82635"/>
                  </a:lnTo>
                  <a:lnTo>
                    <a:pt x="58370" y="81289"/>
                  </a:lnTo>
                  <a:lnTo>
                    <a:pt x="60094" y="79607"/>
                  </a:lnTo>
                  <a:lnTo>
                    <a:pt x="61440" y="77589"/>
                  </a:lnTo>
                  <a:lnTo>
                    <a:pt x="62365" y="75318"/>
                  </a:lnTo>
                  <a:lnTo>
                    <a:pt x="62870" y="72837"/>
                  </a:lnTo>
                  <a:lnTo>
                    <a:pt x="62912" y="71491"/>
                  </a:lnTo>
                  <a:lnTo>
                    <a:pt x="62954" y="52609"/>
                  </a:lnTo>
                  <a:lnTo>
                    <a:pt x="62912" y="33727"/>
                  </a:lnTo>
                  <a:lnTo>
                    <a:pt x="62870" y="32424"/>
                  </a:lnTo>
                  <a:lnTo>
                    <a:pt x="62365" y="29943"/>
                  </a:lnTo>
                  <a:lnTo>
                    <a:pt x="61440" y="27630"/>
                  </a:lnTo>
                  <a:lnTo>
                    <a:pt x="60094" y="25653"/>
                  </a:lnTo>
                  <a:lnTo>
                    <a:pt x="58412" y="23929"/>
                  </a:lnTo>
                  <a:lnTo>
                    <a:pt x="56394" y="22583"/>
                  </a:lnTo>
                  <a:lnTo>
                    <a:pt x="54123" y="21658"/>
                  </a:lnTo>
                  <a:lnTo>
                    <a:pt x="51642" y="21154"/>
                  </a:lnTo>
                  <a:lnTo>
                    <a:pt x="50296" y="21112"/>
                  </a:lnTo>
                  <a:lnTo>
                    <a:pt x="43105" y="21069"/>
                  </a:lnTo>
                  <a:lnTo>
                    <a:pt x="35872" y="21069"/>
                  </a:lnTo>
                  <a:lnTo>
                    <a:pt x="34778" y="21027"/>
                  </a:lnTo>
                  <a:lnTo>
                    <a:pt x="33559" y="20901"/>
                  </a:lnTo>
                  <a:lnTo>
                    <a:pt x="33559" y="18715"/>
                  </a:lnTo>
                  <a:lnTo>
                    <a:pt x="33559" y="16738"/>
                  </a:lnTo>
                  <a:lnTo>
                    <a:pt x="33517" y="15392"/>
                  </a:lnTo>
                  <a:lnTo>
                    <a:pt x="33054" y="12743"/>
                  </a:lnTo>
                  <a:lnTo>
                    <a:pt x="32213" y="10220"/>
                  </a:lnTo>
                  <a:lnTo>
                    <a:pt x="30994" y="7907"/>
                  </a:lnTo>
                  <a:lnTo>
                    <a:pt x="29438" y="5804"/>
                  </a:lnTo>
                  <a:lnTo>
                    <a:pt x="27587" y="3954"/>
                  </a:lnTo>
                  <a:lnTo>
                    <a:pt x="25443" y="2440"/>
                  </a:lnTo>
                  <a:lnTo>
                    <a:pt x="23046" y="1263"/>
                  </a:lnTo>
                  <a:lnTo>
                    <a:pt x="21742" y="842"/>
                  </a:lnTo>
                  <a:lnTo>
                    <a:pt x="20396" y="464"/>
                  </a:lnTo>
                  <a:lnTo>
                    <a:pt x="18126" y="85"/>
                  </a:lnTo>
                  <a:lnTo>
                    <a:pt x="16359" y="1"/>
                  </a:lnTo>
                  <a:close/>
                </a:path>
              </a:pathLst>
            </a:custGeom>
            <a:solidFill>
              <a:srgbClr val="EC0A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0" name="Google Shape;940;p91"/>
          <p:cNvSpPr txBox="1"/>
          <p:nvPr>
            <p:ph idx="2" type="subTitle"/>
          </p:nvPr>
        </p:nvSpPr>
        <p:spPr>
          <a:xfrm>
            <a:off x="153675" y="4382750"/>
            <a:ext cx="4401900" cy="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AR" sz="1000">
                <a:solidFill>
                  <a:srgbClr val="888888"/>
                </a:solidFill>
              </a:rPr>
              <a:t>Texto inserido diretamente em uma tag div</a:t>
            </a:r>
            <a:endParaRPr sz="1000">
              <a:solidFill>
                <a:srgbClr val="888888"/>
              </a:solidFill>
            </a:endParaRPr>
          </a:p>
        </p:txBody>
      </p:sp>
      <p:sp>
        <p:nvSpPr>
          <p:cNvPr id="941" name="Google Shape;941;p91"/>
          <p:cNvSpPr txBox="1"/>
          <p:nvPr>
            <p:ph idx="2" type="subTitle"/>
          </p:nvPr>
        </p:nvSpPr>
        <p:spPr>
          <a:xfrm>
            <a:off x="4693100" y="4382750"/>
            <a:ext cx="4401900" cy="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s-AR" sz="1040">
                <a:solidFill>
                  <a:srgbClr val="888888"/>
                </a:solidFill>
              </a:rPr>
              <a:t>Texto inserido em uma tag que representa um </a:t>
            </a:r>
            <a:r>
              <a:rPr lang="es-AR" sz="1040">
                <a:solidFill>
                  <a:srgbClr val="888888"/>
                </a:solidFill>
              </a:rPr>
              <a:t>parágrafo</a:t>
            </a:r>
            <a:endParaRPr sz="1040">
              <a:solidFill>
                <a:srgbClr val="888888"/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92"/>
          <p:cNvSpPr txBox="1"/>
          <p:nvPr>
            <p:ph idx="2" type="subTitle"/>
          </p:nvPr>
        </p:nvSpPr>
        <p:spPr>
          <a:xfrm>
            <a:off x="631175" y="1446050"/>
            <a:ext cx="8130300" cy="16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 tag &lt;img&gt; nos fornece um atributo chamado </a:t>
            </a:r>
            <a:r>
              <a:rPr b="1" lang="es-AR"/>
              <a:t>alt</a:t>
            </a:r>
            <a:r>
              <a:rPr lang="es-AR"/>
              <a:t>, aonde podemos definir uma descrição da imagem.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Isso ajuda e muito os leitores de tela  </a:t>
            </a:r>
            <a:r>
              <a:rPr lang="es-AR"/>
              <a:t>a descreverem</a:t>
            </a:r>
            <a:r>
              <a:rPr lang="es-AR"/>
              <a:t> o que está acontecendo na imagem para uma pessoa com baixa visão, por exemplo.</a:t>
            </a:r>
            <a:endParaRPr/>
          </a:p>
        </p:txBody>
      </p:sp>
      <p:sp>
        <p:nvSpPr>
          <p:cNvPr id="948" name="Google Shape;948;p92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Descrição de Imagens</a:t>
            </a:r>
            <a:endParaRPr>
              <a:solidFill>
                <a:srgbClr val="EC183F"/>
              </a:solidFill>
            </a:endParaRPr>
          </a:p>
        </p:txBody>
      </p:sp>
      <p:grpSp>
        <p:nvGrpSpPr>
          <p:cNvPr id="949" name="Google Shape;949;p92"/>
          <p:cNvGrpSpPr/>
          <p:nvPr/>
        </p:nvGrpSpPr>
        <p:grpSpPr>
          <a:xfrm>
            <a:off x="391799" y="3694844"/>
            <a:ext cx="8360402" cy="558965"/>
            <a:chOff x="243227" y="3653042"/>
            <a:chExt cx="3739501" cy="456000"/>
          </a:xfrm>
        </p:grpSpPr>
        <p:sp>
          <p:nvSpPr>
            <p:cNvPr id="950" name="Google Shape;950;p92"/>
            <p:cNvSpPr/>
            <p:nvPr/>
          </p:nvSpPr>
          <p:spPr>
            <a:xfrm>
              <a:off x="846228" y="3653042"/>
              <a:ext cx="3136500" cy="4560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img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href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”image.png”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alt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”Carros em alta velocidade”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92"/>
            <p:cNvSpPr/>
            <p:nvPr/>
          </p:nvSpPr>
          <p:spPr>
            <a:xfrm>
              <a:off x="243227" y="3653042"/>
              <a:ext cx="603000" cy="4560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Listas Ordenadas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228" name="Google Shape;228;p39"/>
          <p:cNvGrpSpPr/>
          <p:nvPr/>
        </p:nvGrpSpPr>
        <p:grpSpPr>
          <a:xfrm>
            <a:off x="382175" y="2131125"/>
            <a:ext cx="3522600" cy="2454548"/>
            <a:chOff x="235275" y="3419108"/>
            <a:chExt cx="3522600" cy="592800"/>
          </a:xfrm>
        </p:grpSpPr>
        <p:sp>
          <p:nvSpPr>
            <p:cNvPr id="229" name="Google Shape;229;p39"/>
            <p:cNvSpPr/>
            <p:nvPr/>
          </p:nvSpPr>
          <p:spPr>
            <a:xfrm>
              <a:off x="838275" y="3419108"/>
              <a:ext cx="29196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ol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&gt;Banana&lt;/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&gt;Laranja&lt;/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&gt;Maçã&lt;/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ol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39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31" name="Google Shape;231;p39"/>
          <p:cNvSpPr txBox="1"/>
          <p:nvPr>
            <p:ph idx="2" type="subTitle"/>
          </p:nvPr>
        </p:nvSpPr>
        <p:spPr>
          <a:xfrm>
            <a:off x="631175" y="1524650"/>
            <a:ext cx="7757400" cy="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Ela é responsável por justamente criar uma lista com algum tipo de ordenação.</a:t>
            </a:r>
            <a:endParaRPr/>
          </a:p>
        </p:txBody>
      </p:sp>
      <p:sp>
        <p:nvSpPr>
          <p:cNvPr id="232" name="Google Shape;232;p39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9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9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9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9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9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0187" y="2483674"/>
            <a:ext cx="2122525" cy="20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93"/>
          <p:cNvSpPr txBox="1"/>
          <p:nvPr/>
        </p:nvSpPr>
        <p:spPr>
          <a:xfrm>
            <a:off x="12675" y="1785600"/>
            <a:ext cx="9144000" cy="14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Hora da revisão</a:t>
            </a:r>
            <a:endParaRPr b="1" sz="5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94"/>
          <p:cNvSpPr txBox="1"/>
          <p:nvPr>
            <p:ph idx="2" type="subTitle"/>
          </p:nvPr>
        </p:nvSpPr>
        <p:spPr>
          <a:xfrm>
            <a:off x="1276200" y="2436400"/>
            <a:ext cx="6945600" cy="12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ct val="100000"/>
              <a:buChar char="●"/>
            </a:pPr>
            <a:r>
              <a:rPr b="0" lang="es-AR" sz="5600"/>
              <a:t>Podemos facilitar a navegação de pessoas com dificuldades através da Acessibilidade.</a:t>
            </a:r>
            <a:br>
              <a:rPr b="0" lang="es-AR" sz="5600"/>
            </a:br>
            <a:endParaRPr b="0" sz="5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ct val="100000"/>
              <a:buChar char="●"/>
            </a:pPr>
            <a:r>
              <a:rPr b="0" lang="es-AR" sz="5600"/>
              <a:t>Descrição de imagens e especialmente HTML Semântico são indispensáveis para proporcionar uma boa experiência para pessoas com dificuldade.</a:t>
            </a:r>
            <a:endParaRPr b="0" sz="5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0" sz="1600"/>
          </a:p>
        </p:txBody>
      </p:sp>
      <p:sp>
        <p:nvSpPr>
          <p:cNvPr id="964" name="Google Shape;964;p94"/>
          <p:cNvSpPr txBox="1"/>
          <p:nvPr>
            <p:ph idx="1" type="subTitle"/>
          </p:nvPr>
        </p:nvSpPr>
        <p:spPr>
          <a:xfrm>
            <a:off x="1330225" y="1591875"/>
            <a:ext cx="61578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Conclusão</a:t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95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GIT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71" name="Google Shape;971;p95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72" name="Google Shape;972;p95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96"/>
          <p:cNvSpPr/>
          <p:nvPr/>
        </p:nvSpPr>
        <p:spPr>
          <a:xfrm>
            <a:off x="611780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96"/>
          <p:cNvSpPr/>
          <p:nvPr/>
        </p:nvSpPr>
        <p:spPr>
          <a:xfrm>
            <a:off x="4913275" y="16620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96"/>
          <p:cNvSpPr/>
          <p:nvPr/>
        </p:nvSpPr>
        <p:spPr>
          <a:xfrm>
            <a:off x="3601575" y="22647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96"/>
          <p:cNvSpPr/>
          <p:nvPr/>
        </p:nvSpPr>
        <p:spPr>
          <a:xfrm>
            <a:off x="2384800" y="16462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96"/>
          <p:cNvSpPr/>
          <p:nvPr/>
        </p:nvSpPr>
        <p:spPr>
          <a:xfrm>
            <a:off x="118145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96"/>
          <p:cNvSpPr/>
          <p:nvPr/>
        </p:nvSpPr>
        <p:spPr>
          <a:xfrm rot="1239535">
            <a:off x="5377795" y="2181038"/>
            <a:ext cx="1584166" cy="82398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96"/>
          <p:cNvSpPr/>
          <p:nvPr/>
        </p:nvSpPr>
        <p:spPr>
          <a:xfrm rot="-2700000">
            <a:off x="4085163" y="2257215"/>
            <a:ext cx="1584202" cy="823921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96"/>
          <p:cNvSpPr/>
          <p:nvPr/>
        </p:nvSpPr>
        <p:spPr>
          <a:xfrm rot="1437815">
            <a:off x="2904805" y="2257087"/>
            <a:ext cx="1584366" cy="82395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96"/>
          <p:cNvSpPr/>
          <p:nvPr/>
        </p:nvSpPr>
        <p:spPr>
          <a:xfrm rot="-2552666">
            <a:off x="1822533" y="2180932"/>
            <a:ext cx="1584384" cy="824028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p96"/>
          <p:cNvSpPr/>
          <p:nvPr/>
        </p:nvSpPr>
        <p:spPr>
          <a:xfrm>
            <a:off x="13252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96"/>
          <p:cNvSpPr/>
          <p:nvPr/>
        </p:nvSpPr>
        <p:spPr>
          <a:xfrm>
            <a:off x="1417247" y="2521873"/>
            <a:ext cx="844800" cy="8448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96"/>
          <p:cNvSpPr txBox="1"/>
          <p:nvPr/>
        </p:nvSpPr>
        <p:spPr>
          <a:xfrm>
            <a:off x="1395605" y="244311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90" name="Google Shape;990;p96"/>
          <p:cNvSpPr txBox="1"/>
          <p:nvPr/>
        </p:nvSpPr>
        <p:spPr>
          <a:xfrm>
            <a:off x="1140375" y="359735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Objetivo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91" name="Google Shape;991;p96"/>
          <p:cNvSpPr/>
          <p:nvPr/>
        </p:nvSpPr>
        <p:spPr>
          <a:xfrm>
            <a:off x="37455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96"/>
          <p:cNvSpPr/>
          <p:nvPr/>
        </p:nvSpPr>
        <p:spPr>
          <a:xfrm>
            <a:off x="3837547" y="2521873"/>
            <a:ext cx="844800" cy="844800"/>
          </a:xfrm>
          <a:prstGeom prst="ellipse">
            <a:avLst/>
          </a:prstGeom>
          <a:solidFill>
            <a:srgbClr val="F0CA4E"/>
          </a:solidFill>
          <a:ln cap="flat" cmpd="sng" w="9525">
            <a:solidFill>
              <a:srgbClr val="F0CA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96"/>
          <p:cNvSpPr txBox="1"/>
          <p:nvPr/>
        </p:nvSpPr>
        <p:spPr>
          <a:xfrm>
            <a:off x="3636875" y="359735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GITHub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94" name="Google Shape;994;p96"/>
          <p:cNvSpPr/>
          <p:nvPr/>
        </p:nvSpPr>
        <p:spPr>
          <a:xfrm>
            <a:off x="6290223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96"/>
          <p:cNvSpPr/>
          <p:nvPr/>
        </p:nvSpPr>
        <p:spPr>
          <a:xfrm>
            <a:off x="6382222" y="2521873"/>
            <a:ext cx="844800" cy="844800"/>
          </a:xfrm>
          <a:prstGeom prst="ellipse">
            <a:avLst/>
          </a:prstGeom>
          <a:solidFill>
            <a:srgbClr val="334F5D"/>
          </a:solidFill>
          <a:ln cap="flat" cmpd="sng" w="9525">
            <a:solidFill>
              <a:srgbClr val="334F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96"/>
          <p:cNvSpPr txBox="1"/>
          <p:nvPr/>
        </p:nvSpPr>
        <p:spPr>
          <a:xfrm>
            <a:off x="6181550" y="359735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Revisão e Conclusão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97" name="Google Shape;997;p96"/>
          <p:cNvSpPr txBox="1"/>
          <p:nvPr/>
        </p:nvSpPr>
        <p:spPr>
          <a:xfrm>
            <a:off x="3846250" y="24456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98" name="Google Shape;998;p96"/>
          <p:cNvSpPr txBox="1"/>
          <p:nvPr/>
        </p:nvSpPr>
        <p:spPr>
          <a:xfrm>
            <a:off x="6382200" y="24601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5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99" name="Google Shape;999;p96"/>
          <p:cNvSpPr/>
          <p:nvPr/>
        </p:nvSpPr>
        <p:spPr>
          <a:xfrm>
            <a:off x="2527548" y="17967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96"/>
          <p:cNvSpPr/>
          <p:nvPr/>
        </p:nvSpPr>
        <p:spPr>
          <a:xfrm>
            <a:off x="2619547" y="1888798"/>
            <a:ext cx="844800" cy="844800"/>
          </a:xfrm>
          <a:prstGeom prst="ellipse">
            <a:avLst/>
          </a:prstGeom>
          <a:solidFill>
            <a:srgbClr val="E37A3E"/>
          </a:solidFill>
          <a:ln cap="flat" cmpd="sng" w="9525">
            <a:solidFill>
              <a:srgbClr val="E37A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96"/>
          <p:cNvSpPr txBox="1"/>
          <p:nvPr/>
        </p:nvSpPr>
        <p:spPr>
          <a:xfrm>
            <a:off x="2597905" y="18100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02" name="Google Shape;1002;p96"/>
          <p:cNvSpPr/>
          <p:nvPr/>
        </p:nvSpPr>
        <p:spPr>
          <a:xfrm>
            <a:off x="5055986" y="18125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96"/>
          <p:cNvSpPr/>
          <p:nvPr/>
        </p:nvSpPr>
        <p:spPr>
          <a:xfrm>
            <a:off x="5147984" y="1904598"/>
            <a:ext cx="844800" cy="844800"/>
          </a:xfrm>
          <a:prstGeom prst="ellipse">
            <a:avLst/>
          </a:prstGeom>
          <a:solidFill>
            <a:srgbClr val="33B39D"/>
          </a:solidFill>
          <a:ln cap="flat" cmpd="sng" w="9525">
            <a:solidFill>
              <a:srgbClr val="33B3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96"/>
          <p:cNvSpPr txBox="1"/>
          <p:nvPr/>
        </p:nvSpPr>
        <p:spPr>
          <a:xfrm>
            <a:off x="5126342" y="18258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05" name="Google Shape;1005;p96"/>
          <p:cNvSpPr txBox="1"/>
          <p:nvPr/>
        </p:nvSpPr>
        <p:spPr>
          <a:xfrm>
            <a:off x="2364200" y="1022500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GIT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06" name="Google Shape;1006;p96"/>
          <p:cNvSpPr txBox="1"/>
          <p:nvPr/>
        </p:nvSpPr>
        <p:spPr>
          <a:xfrm>
            <a:off x="4603375" y="1022500"/>
            <a:ext cx="19497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6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Atualizando nosso repositório</a:t>
            </a:r>
            <a:endParaRPr b="1" sz="16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07" name="Google Shape;1007;p96"/>
          <p:cNvSpPr/>
          <p:nvPr/>
        </p:nvSpPr>
        <p:spPr>
          <a:xfrm>
            <a:off x="611780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96"/>
          <p:cNvSpPr/>
          <p:nvPr/>
        </p:nvSpPr>
        <p:spPr>
          <a:xfrm>
            <a:off x="4913275" y="16620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96"/>
          <p:cNvSpPr/>
          <p:nvPr/>
        </p:nvSpPr>
        <p:spPr>
          <a:xfrm>
            <a:off x="3601575" y="2264775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96"/>
          <p:cNvSpPr/>
          <p:nvPr/>
        </p:nvSpPr>
        <p:spPr>
          <a:xfrm>
            <a:off x="2384800" y="16462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96"/>
          <p:cNvSpPr/>
          <p:nvPr/>
        </p:nvSpPr>
        <p:spPr>
          <a:xfrm>
            <a:off x="1181450" y="2280550"/>
            <a:ext cx="1329900" cy="1329900"/>
          </a:xfrm>
          <a:prstGeom prst="ellipse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96"/>
          <p:cNvSpPr/>
          <p:nvPr/>
        </p:nvSpPr>
        <p:spPr>
          <a:xfrm rot="1239535">
            <a:off x="5377795" y="2181038"/>
            <a:ext cx="1584166" cy="82398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96"/>
          <p:cNvSpPr/>
          <p:nvPr/>
        </p:nvSpPr>
        <p:spPr>
          <a:xfrm rot="-2700000">
            <a:off x="4085163" y="2257215"/>
            <a:ext cx="1584202" cy="823921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96"/>
          <p:cNvSpPr/>
          <p:nvPr/>
        </p:nvSpPr>
        <p:spPr>
          <a:xfrm rot="1437815">
            <a:off x="2904805" y="2257087"/>
            <a:ext cx="1584366" cy="823953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96"/>
          <p:cNvSpPr/>
          <p:nvPr/>
        </p:nvSpPr>
        <p:spPr>
          <a:xfrm rot="-2552666">
            <a:off x="1822533" y="2180932"/>
            <a:ext cx="1584384" cy="824028"/>
          </a:xfrm>
          <a:prstGeom prst="wave">
            <a:avLst>
              <a:gd fmla="val 12500" name="adj1"/>
              <a:gd fmla="val -1639" name="adj2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96"/>
          <p:cNvSpPr/>
          <p:nvPr/>
        </p:nvSpPr>
        <p:spPr>
          <a:xfrm>
            <a:off x="13252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96"/>
          <p:cNvSpPr/>
          <p:nvPr/>
        </p:nvSpPr>
        <p:spPr>
          <a:xfrm>
            <a:off x="1417247" y="2521873"/>
            <a:ext cx="844800" cy="844800"/>
          </a:xfrm>
          <a:prstGeom prst="ellipse">
            <a:avLst/>
          </a:prstGeom>
          <a:solidFill>
            <a:srgbClr val="EC183F"/>
          </a:solidFill>
          <a:ln cap="flat" cmpd="sng" w="9525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96"/>
          <p:cNvSpPr txBox="1"/>
          <p:nvPr/>
        </p:nvSpPr>
        <p:spPr>
          <a:xfrm>
            <a:off x="1395605" y="244311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19" name="Google Shape;1019;p96"/>
          <p:cNvSpPr/>
          <p:nvPr/>
        </p:nvSpPr>
        <p:spPr>
          <a:xfrm>
            <a:off x="3745548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96"/>
          <p:cNvSpPr/>
          <p:nvPr/>
        </p:nvSpPr>
        <p:spPr>
          <a:xfrm>
            <a:off x="3837547" y="2521873"/>
            <a:ext cx="844800" cy="844800"/>
          </a:xfrm>
          <a:prstGeom prst="ellipse">
            <a:avLst/>
          </a:prstGeom>
          <a:solidFill>
            <a:srgbClr val="F0CA4E"/>
          </a:solidFill>
          <a:ln cap="flat" cmpd="sng" w="9525">
            <a:solidFill>
              <a:srgbClr val="F0CA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96"/>
          <p:cNvSpPr/>
          <p:nvPr/>
        </p:nvSpPr>
        <p:spPr>
          <a:xfrm>
            <a:off x="6290223" y="242987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96"/>
          <p:cNvSpPr/>
          <p:nvPr/>
        </p:nvSpPr>
        <p:spPr>
          <a:xfrm>
            <a:off x="6382222" y="2521873"/>
            <a:ext cx="844800" cy="844800"/>
          </a:xfrm>
          <a:prstGeom prst="ellipse">
            <a:avLst/>
          </a:prstGeom>
          <a:solidFill>
            <a:srgbClr val="334F5D"/>
          </a:solidFill>
          <a:ln cap="flat" cmpd="sng" w="9525">
            <a:solidFill>
              <a:srgbClr val="334F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96"/>
          <p:cNvSpPr txBox="1"/>
          <p:nvPr/>
        </p:nvSpPr>
        <p:spPr>
          <a:xfrm>
            <a:off x="3846250" y="24456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24" name="Google Shape;1024;p96"/>
          <p:cNvSpPr txBox="1"/>
          <p:nvPr/>
        </p:nvSpPr>
        <p:spPr>
          <a:xfrm>
            <a:off x="6382200" y="2460175"/>
            <a:ext cx="8448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5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25" name="Google Shape;1025;p96"/>
          <p:cNvSpPr/>
          <p:nvPr/>
        </p:nvSpPr>
        <p:spPr>
          <a:xfrm>
            <a:off x="2527548" y="17967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96"/>
          <p:cNvSpPr/>
          <p:nvPr/>
        </p:nvSpPr>
        <p:spPr>
          <a:xfrm>
            <a:off x="2619547" y="1888798"/>
            <a:ext cx="844800" cy="844800"/>
          </a:xfrm>
          <a:prstGeom prst="ellipse">
            <a:avLst/>
          </a:prstGeom>
          <a:solidFill>
            <a:srgbClr val="E37A3E"/>
          </a:solidFill>
          <a:ln cap="flat" cmpd="sng" w="9525">
            <a:solidFill>
              <a:srgbClr val="E37A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96"/>
          <p:cNvSpPr txBox="1"/>
          <p:nvPr/>
        </p:nvSpPr>
        <p:spPr>
          <a:xfrm>
            <a:off x="2597905" y="18100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28" name="Google Shape;1028;p96"/>
          <p:cNvSpPr/>
          <p:nvPr/>
        </p:nvSpPr>
        <p:spPr>
          <a:xfrm>
            <a:off x="5055986" y="18125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96"/>
          <p:cNvSpPr/>
          <p:nvPr/>
        </p:nvSpPr>
        <p:spPr>
          <a:xfrm>
            <a:off x="5147984" y="1904598"/>
            <a:ext cx="844800" cy="844800"/>
          </a:xfrm>
          <a:prstGeom prst="ellipse">
            <a:avLst/>
          </a:prstGeom>
          <a:solidFill>
            <a:srgbClr val="33B39D"/>
          </a:solidFill>
          <a:ln cap="flat" cmpd="sng" w="9525">
            <a:solidFill>
              <a:srgbClr val="33B3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96"/>
          <p:cNvSpPr txBox="1"/>
          <p:nvPr/>
        </p:nvSpPr>
        <p:spPr>
          <a:xfrm>
            <a:off x="5126342" y="18258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sz="5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97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GIT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7" name="Google Shape;1037;p97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8" name="Google Shape;1038;p97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98"/>
          <p:cNvSpPr txBox="1"/>
          <p:nvPr>
            <p:ph idx="2" type="subTitle"/>
          </p:nvPr>
        </p:nvSpPr>
        <p:spPr>
          <a:xfrm>
            <a:off x="631175" y="1446050"/>
            <a:ext cx="38925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GIT é o melhor sistema de versionamento e o seu melhor amigo na hora de separar arquivos para seu projeto.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Ele possibilita várias pessoas trabalharem no mesmo projeto de maneira ágil!</a:t>
            </a:r>
            <a:endParaRPr/>
          </a:p>
        </p:txBody>
      </p:sp>
      <p:sp>
        <p:nvSpPr>
          <p:cNvPr id="1045" name="Google Shape;1045;p98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Objetivo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046" name="Google Shape;1046;p98"/>
          <p:cNvPicPr preferRelativeResize="0"/>
          <p:nvPr/>
        </p:nvPicPr>
        <p:blipFill rotWithShape="1">
          <a:blip r:embed="rId3">
            <a:alphaModFix/>
          </a:blip>
          <a:srcRect b="47103" l="0" r="0" t="0"/>
          <a:stretch/>
        </p:blipFill>
        <p:spPr>
          <a:xfrm>
            <a:off x="5071800" y="1406550"/>
            <a:ext cx="2918300" cy="349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99"/>
          <p:cNvSpPr txBox="1"/>
          <p:nvPr>
            <p:ph idx="2" type="subTitle"/>
          </p:nvPr>
        </p:nvSpPr>
        <p:spPr>
          <a:xfrm>
            <a:off x="631175" y="1446050"/>
            <a:ext cx="38925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Para instalarmos o git basta irmos até o </a:t>
            </a:r>
            <a:r>
              <a:rPr lang="es-AR" u="sng">
                <a:solidFill>
                  <a:schemeClr val="hlink"/>
                </a:solidFill>
                <a:hlinkClick r:id="rId3"/>
              </a:rPr>
              <a:t>site oficial</a:t>
            </a:r>
            <a:r>
              <a:rPr lang="es-AR"/>
              <a:t> e realizarmos o download.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AR"/>
              <a:t>Após isso é só instalar o programa normalmente como qualquer outro!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Após instalado clique com o botão direito em alguma pasta e veja se a opção </a:t>
            </a:r>
            <a:r>
              <a:rPr b="1" lang="es-AR"/>
              <a:t>git bash here </a:t>
            </a:r>
            <a:r>
              <a:rPr lang="es-AR"/>
              <a:t>foi adicionada.</a:t>
            </a:r>
            <a:endParaRPr/>
          </a:p>
        </p:txBody>
      </p:sp>
      <p:sp>
        <p:nvSpPr>
          <p:cNvPr id="1053" name="Google Shape;1053;p99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Instalando</a:t>
            </a:r>
            <a:endParaRPr>
              <a:solidFill>
                <a:srgbClr val="EC183F"/>
              </a:solidFill>
            </a:endParaRPr>
          </a:p>
        </p:txBody>
      </p:sp>
      <p:sp>
        <p:nvSpPr>
          <p:cNvPr id="1054" name="Google Shape;1054;p99"/>
          <p:cNvSpPr/>
          <p:nvPr/>
        </p:nvSpPr>
        <p:spPr>
          <a:xfrm rot="165146">
            <a:off x="5074021" y="17426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99"/>
          <p:cNvSpPr/>
          <p:nvPr/>
        </p:nvSpPr>
        <p:spPr>
          <a:xfrm>
            <a:off x="4968576" y="16926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99"/>
          <p:cNvSpPr/>
          <p:nvPr/>
        </p:nvSpPr>
        <p:spPr>
          <a:xfrm>
            <a:off x="4968576" y="16926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99"/>
          <p:cNvSpPr/>
          <p:nvPr/>
        </p:nvSpPr>
        <p:spPr>
          <a:xfrm>
            <a:off x="5074326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99"/>
          <p:cNvSpPr/>
          <p:nvPr/>
        </p:nvSpPr>
        <p:spPr>
          <a:xfrm>
            <a:off x="5249758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99"/>
          <p:cNvSpPr/>
          <p:nvPr/>
        </p:nvSpPr>
        <p:spPr>
          <a:xfrm>
            <a:off x="5425189" y="17652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0" name="Google Shape;1060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8575" y="1940725"/>
            <a:ext cx="3829800" cy="22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100"/>
          <p:cNvSpPr txBox="1"/>
          <p:nvPr>
            <p:ph idx="2" type="subTitle"/>
          </p:nvPr>
        </p:nvSpPr>
        <p:spPr>
          <a:xfrm>
            <a:off x="631175" y="1446050"/>
            <a:ext cx="2762700" cy="30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GIT é um terminal onde podemos digitar comandos e controlar o versionamento de nosso projeto de maneira </a:t>
            </a:r>
            <a:r>
              <a:rPr lang="es-AR"/>
              <a:t>fácil</a:t>
            </a:r>
            <a:r>
              <a:rPr lang="es-AR"/>
              <a:t> e simples.</a:t>
            </a:r>
            <a:endParaRPr/>
          </a:p>
        </p:txBody>
      </p:sp>
      <p:sp>
        <p:nvSpPr>
          <p:cNvPr id="1067" name="Google Shape;1067;p100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Sobre o GIT</a:t>
            </a:r>
            <a:endParaRPr>
              <a:solidFill>
                <a:srgbClr val="EC183F"/>
              </a:solidFill>
            </a:endParaRPr>
          </a:p>
        </p:txBody>
      </p:sp>
      <p:sp>
        <p:nvSpPr>
          <p:cNvPr id="1068" name="Google Shape;1068;p100"/>
          <p:cNvSpPr/>
          <p:nvPr/>
        </p:nvSpPr>
        <p:spPr>
          <a:xfrm rot="165170">
            <a:off x="3878922" y="1438857"/>
            <a:ext cx="4809750" cy="3142937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00"/>
          <p:cNvSpPr/>
          <p:nvPr/>
        </p:nvSpPr>
        <p:spPr>
          <a:xfrm>
            <a:off x="3743922" y="1374689"/>
            <a:ext cx="4905900" cy="3143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70" name="Google Shape;1070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3925" y="1692400"/>
            <a:ext cx="4905900" cy="282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1" name="Google Shape;1071;p100"/>
          <p:cNvSpPr/>
          <p:nvPr/>
        </p:nvSpPr>
        <p:spPr>
          <a:xfrm>
            <a:off x="3743922" y="1374689"/>
            <a:ext cx="4905900" cy="3177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100"/>
          <p:cNvSpPr/>
          <p:nvPr/>
        </p:nvSpPr>
        <p:spPr>
          <a:xfrm>
            <a:off x="3879387" y="1467711"/>
            <a:ext cx="136800" cy="1461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100"/>
          <p:cNvSpPr/>
          <p:nvPr/>
        </p:nvSpPr>
        <p:spPr>
          <a:xfrm>
            <a:off x="4104115" y="1467711"/>
            <a:ext cx="136800" cy="1461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100"/>
          <p:cNvSpPr/>
          <p:nvPr/>
        </p:nvSpPr>
        <p:spPr>
          <a:xfrm>
            <a:off x="4328842" y="1467711"/>
            <a:ext cx="136800" cy="1461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101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GITHub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81" name="Google Shape;1081;p101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82" name="Google Shape;1082;p101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02"/>
          <p:cNvSpPr txBox="1"/>
          <p:nvPr>
            <p:ph idx="2" type="subTitle"/>
          </p:nvPr>
        </p:nvSpPr>
        <p:spPr>
          <a:xfrm>
            <a:off x="631175" y="1446050"/>
            <a:ext cx="38925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GITHub é um dos lugares que nos permitem alocar os nossos projetos para que outras pessoas possam baixar, contribuir e até mesmo avaliar.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Faça um cadastro no GITHub, é bem </a:t>
            </a:r>
            <a:r>
              <a:rPr lang="es-AR"/>
              <a:t>fácil</a:t>
            </a:r>
            <a:r>
              <a:rPr lang="es-AR"/>
              <a:t> e </a:t>
            </a:r>
            <a:r>
              <a:rPr lang="es-AR"/>
              <a:t>intuitivo</a:t>
            </a:r>
            <a:r>
              <a:rPr lang="es-AR"/>
              <a:t>.</a:t>
            </a:r>
            <a:endParaRPr/>
          </a:p>
        </p:txBody>
      </p:sp>
      <p:sp>
        <p:nvSpPr>
          <p:cNvPr id="1089" name="Google Shape;1089;p102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Objetivo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090" name="Google Shape;1090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0875" y="1157500"/>
            <a:ext cx="2916961" cy="339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0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Tipos de Ordenação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sp>
        <p:nvSpPr>
          <p:cNvPr id="245" name="Google Shape;245;p40"/>
          <p:cNvSpPr txBox="1"/>
          <p:nvPr>
            <p:ph idx="2" type="subTitle"/>
          </p:nvPr>
        </p:nvSpPr>
        <p:spPr>
          <a:xfrm>
            <a:off x="631175" y="1524650"/>
            <a:ext cx="3875400" cy="21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Podemos </a:t>
            </a:r>
            <a:r>
              <a:rPr b="1" lang="es-AR"/>
              <a:t>alterar os tipos de ordenação</a:t>
            </a:r>
            <a:r>
              <a:rPr lang="es-AR"/>
              <a:t> de uma Lista Ordenada com o atributo ‘</a:t>
            </a:r>
            <a:r>
              <a:rPr b="1" lang="es-AR"/>
              <a:t>type</a:t>
            </a:r>
            <a:r>
              <a:rPr lang="es-AR"/>
              <a:t>’, por padrão ela se inicia com números mas podemos utilizar letras e algarismos romanos.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Vamos então ver alguns exemplos de diferentes tipos de ordenação.</a:t>
            </a:r>
            <a:endParaRPr/>
          </a:p>
        </p:txBody>
      </p:sp>
      <p:pic>
        <p:nvPicPr>
          <p:cNvPr id="246" name="Google Shape;24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117375" y="1327050"/>
            <a:ext cx="2594401" cy="310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103"/>
          <p:cNvSpPr txBox="1"/>
          <p:nvPr>
            <p:ph idx="2" type="subTitle"/>
          </p:nvPr>
        </p:nvSpPr>
        <p:spPr>
          <a:xfrm>
            <a:off x="631175" y="1446050"/>
            <a:ext cx="38925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Agora que você </a:t>
            </a:r>
            <a:r>
              <a:rPr lang="es-AR"/>
              <a:t>já</a:t>
            </a:r>
            <a:r>
              <a:rPr lang="es-AR"/>
              <a:t> criou uma conta, vamos criar um repositório.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AR"/>
              <a:t>Repositório é onde o seu projeto irá ser armazenado.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Já</a:t>
            </a:r>
            <a:r>
              <a:rPr lang="es-AR"/>
              <a:t> logado no </a:t>
            </a:r>
            <a:r>
              <a:rPr lang="es-AR"/>
              <a:t>git,</a:t>
            </a:r>
            <a:r>
              <a:rPr lang="es-AR"/>
              <a:t> clique no botão verde </a:t>
            </a:r>
            <a:r>
              <a:rPr b="1" lang="es-AR"/>
              <a:t>new </a:t>
            </a:r>
            <a:r>
              <a:rPr lang="es-AR"/>
              <a:t>que está </a:t>
            </a:r>
            <a:r>
              <a:rPr lang="es-AR"/>
              <a:t>à esquerda da</a:t>
            </a:r>
            <a:r>
              <a:rPr lang="es-AR"/>
              <a:t> tela.</a:t>
            </a:r>
            <a:endParaRPr/>
          </a:p>
        </p:txBody>
      </p:sp>
      <p:sp>
        <p:nvSpPr>
          <p:cNvPr id="1097" name="Google Shape;1097;p103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Como as coisas funcionam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098" name="Google Shape;1098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9075" y="1256425"/>
            <a:ext cx="4315525" cy="3040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104"/>
          <p:cNvSpPr txBox="1"/>
          <p:nvPr>
            <p:ph idx="2" type="subTitle"/>
          </p:nvPr>
        </p:nvSpPr>
        <p:spPr>
          <a:xfrm>
            <a:off x="631175" y="1446050"/>
            <a:ext cx="35745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Após clicar em new, você será redirecionado a essa tela.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Preencha o nome do seu repositório e clique no outro botão verde </a:t>
            </a:r>
            <a:r>
              <a:rPr b="1" lang="es-AR"/>
              <a:t>Create repository </a:t>
            </a:r>
            <a:r>
              <a:rPr lang="es-AR"/>
              <a:t>na parte inferior da tela.</a:t>
            </a:r>
            <a:endParaRPr/>
          </a:p>
        </p:txBody>
      </p:sp>
      <p:sp>
        <p:nvSpPr>
          <p:cNvPr id="1105" name="Google Shape;1105;p104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Como as coisas funcionam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106" name="Google Shape;1106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9075" y="1256425"/>
            <a:ext cx="4315525" cy="3040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7" name="Google Shape;1107;p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9075" y="820325"/>
            <a:ext cx="4995149" cy="4358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105"/>
          <p:cNvSpPr txBox="1"/>
          <p:nvPr>
            <p:ph idx="2" type="subTitle"/>
          </p:nvPr>
        </p:nvSpPr>
        <p:spPr>
          <a:xfrm>
            <a:off x="631175" y="1446050"/>
            <a:ext cx="8179200" cy="15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Pronto, agora seu repositório está criado! O próximo passo agora é baixá-lo em seu computador.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Para isso, copie o link que ele te fornece no campo superior direito </a:t>
            </a:r>
            <a:r>
              <a:rPr lang="es-AR"/>
              <a:t>na</a:t>
            </a:r>
            <a:r>
              <a:rPr lang="es-AR"/>
              <a:t> primeira seção:</a:t>
            </a:r>
            <a:endParaRPr/>
          </a:p>
        </p:txBody>
      </p:sp>
      <p:sp>
        <p:nvSpPr>
          <p:cNvPr id="1114" name="Google Shape;1114;p105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Como as coisas funcionam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115" name="Google Shape;1115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125" y="3042225"/>
            <a:ext cx="8686901" cy="16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106"/>
          <p:cNvSpPr txBox="1"/>
          <p:nvPr>
            <p:ph idx="2" type="subTitle"/>
          </p:nvPr>
        </p:nvSpPr>
        <p:spPr>
          <a:xfrm>
            <a:off x="631175" y="1446050"/>
            <a:ext cx="7792800" cy="19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Com o link do nosso repositório criado, vamos cloná-lo em nossa </a:t>
            </a:r>
            <a:r>
              <a:rPr lang="es-AR"/>
              <a:t>máquina</a:t>
            </a:r>
            <a:r>
              <a:rPr lang="es-AR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AR"/>
              <a:t>Para isso, abra o terminal do git através do botão direito do mouse, depois clique em </a:t>
            </a:r>
            <a:r>
              <a:rPr b="1" lang="es-AR"/>
              <a:t>Git Bash Here</a:t>
            </a:r>
            <a:r>
              <a:rPr lang="es-AR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O terminal do GIT irá aparecer e o que precisamos fazer é digitar o comando   </a:t>
            </a:r>
            <a:r>
              <a:rPr b="1" lang="es-AR"/>
              <a:t>git clone</a:t>
            </a:r>
            <a:r>
              <a:rPr lang="es-AR"/>
              <a:t>, colar o nosso link e pressionar Enter.</a:t>
            </a:r>
            <a:endParaRPr/>
          </a:p>
        </p:txBody>
      </p:sp>
      <p:sp>
        <p:nvSpPr>
          <p:cNvPr id="1122" name="Google Shape;1122;p106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Como as coisas funcionam</a:t>
            </a:r>
            <a:endParaRPr>
              <a:solidFill>
                <a:srgbClr val="EC183F"/>
              </a:solidFill>
            </a:endParaRPr>
          </a:p>
        </p:txBody>
      </p:sp>
      <p:grpSp>
        <p:nvGrpSpPr>
          <p:cNvPr id="1123" name="Google Shape;1123;p106"/>
          <p:cNvGrpSpPr/>
          <p:nvPr/>
        </p:nvGrpSpPr>
        <p:grpSpPr>
          <a:xfrm>
            <a:off x="568862" y="3694924"/>
            <a:ext cx="8006272" cy="558965"/>
            <a:chOff x="322413" y="3653042"/>
            <a:chExt cx="3739501" cy="456000"/>
          </a:xfrm>
        </p:grpSpPr>
        <p:sp>
          <p:nvSpPr>
            <p:cNvPr id="1124" name="Google Shape;1124;p106"/>
            <p:cNvSpPr/>
            <p:nvPr/>
          </p:nvSpPr>
          <p:spPr>
            <a:xfrm>
              <a:off x="925414" y="3653042"/>
              <a:ext cx="3136500" cy="4560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git clone </a:t>
              </a:r>
              <a:r>
                <a:rPr i="1"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linkQueCopiamos</a:t>
              </a:r>
              <a:endParaRPr b="0" i="1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106"/>
            <p:cNvSpPr/>
            <p:nvPr/>
          </p:nvSpPr>
          <p:spPr>
            <a:xfrm>
              <a:off x="322413" y="3653042"/>
              <a:ext cx="603000" cy="4560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GIT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107"/>
          <p:cNvSpPr txBox="1"/>
          <p:nvPr>
            <p:ph idx="2" type="subTitle"/>
          </p:nvPr>
        </p:nvSpPr>
        <p:spPr>
          <a:xfrm>
            <a:off x="631175" y="1446050"/>
            <a:ext cx="3525600" cy="32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Após a clonagem ser concluída, uma pasta com o nome do repositório vai ser criada. No terminal do git, digite                      </a:t>
            </a:r>
            <a:r>
              <a:rPr b="1" lang="es-AR"/>
              <a:t>cd nomeDaPastaGerada</a:t>
            </a:r>
            <a:r>
              <a:rPr lang="es-AR"/>
              <a:t> e o git irá acessar a pasta que acabamos de clonar.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Agora, qualquer arquivo que criarmos dentro dessa pasta nós poderemos enviar de maneira fácil para o nosso repositório do GitHub.</a:t>
            </a:r>
            <a:endParaRPr/>
          </a:p>
        </p:txBody>
      </p:sp>
      <p:sp>
        <p:nvSpPr>
          <p:cNvPr id="1132" name="Google Shape;1132;p107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Como as coisas funcionam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133" name="Google Shape;1133;p107"/>
          <p:cNvPicPr preferRelativeResize="0"/>
          <p:nvPr/>
        </p:nvPicPr>
        <p:blipFill rotWithShape="1">
          <a:blip r:embed="rId3">
            <a:alphaModFix/>
          </a:blip>
          <a:srcRect b="7621" l="0" r="35425" t="0"/>
          <a:stretch/>
        </p:blipFill>
        <p:spPr>
          <a:xfrm>
            <a:off x="4383275" y="874250"/>
            <a:ext cx="4760725" cy="437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108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-AR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Atualizando o nosso Repositório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40" name="Google Shape;1140;p108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-AR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41" name="Google Shape;1141;p108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109"/>
          <p:cNvSpPr txBox="1"/>
          <p:nvPr>
            <p:ph idx="2" type="subTitle"/>
          </p:nvPr>
        </p:nvSpPr>
        <p:spPr>
          <a:xfrm>
            <a:off x="631175" y="1446050"/>
            <a:ext cx="2433900" cy="3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Vamos criar um arquivo qualquer em nossa pasta clonada, apenas para podermos atualizar nosso repositório.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AR"/>
              <a:t>Crie um novo arquivo de texto dentro da pasta clonada chamado </a:t>
            </a:r>
            <a:r>
              <a:rPr b="1" lang="es-AR"/>
              <a:t>teste.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1148" name="Google Shape;1148;p109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Objetivo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149" name="Google Shape;1149;p109"/>
          <p:cNvPicPr preferRelativeResize="0"/>
          <p:nvPr/>
        </p:nvPicPr>
        <p:blipFill rotWithShape="1">
          <a:blip r:embed="rId3">
            <a:alphaModFix/>
          </a:blip>
          <a:srcRect b="0" l="0" r="17783" t="0"/>
          <a:stretch/>
        </p:blipFill>
        <p:spPr>
          <a:xfrm>
            <a:off x="3234900" y="828675"/>
            <a:ext cx="5909100" cy="404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110"/>
          <p:cNvSpPr txBox="1"/>
          <p:nvPr>
            <p:ph idx="2" type="subTitle"/>
          </p:nvPr>
        </p:nvSpPr>
        <p:spPr>
          <a:xfrm>
            <a:off x="631175" y="1446050"/>
            <a:ext cx="2713800" cy="3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Após criar o arquivo, vá para o terminal do git e digite </a:t>
            </a:r>
            <a:r>
              <a:rPr b="1" lang="es-AR"/>
              <a:t>git status</a:t>
            </a:r>
            <a:r>
              <a:rPr lang="es-AR"/>
              <a:t>, ele é o comando responsável por nos dizer o status da nossa branch atual.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Após fazer isso, ele irá dizer que o arquivo teste.txt foi criado, porém ele ainda não foi commitado!</a:t>
            </a:r>
            <a:endParaRPr/>
          </a:p>
        </p:txBody>
      </p:sp>
      <p:sp>
        <p:nvSpPr>
          <p:cNvPr id="1156" name="Google Shape;1156;p110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Atualizando o nosso Repositório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157" name="Google Shape;1157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1950" y="1620650"/>
            <a:ext cx="5492625" cy="24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111"/>
          <p:cNvSpPr txBox="1"/>
          <p:nvPr>
            <p:ph idx="2" type="subTitle"/>
          </p:nvPr>
        </p:nvSpPr>
        <p:spPr>
          <a:xfrm>
            <a:off x="631175" y="1446050"/>
            <a:ext cx="2993700" cy="3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Para commitarmos os nossos arquivos, é necessário adicioná-los como arquivos que queremos salvar.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Para isso, temos os comandos: </a:t>
            </a:r>
            <a:r>
              <a:rPr b="1" lang="es-AR"/>
              <a:t>git add</a:t>
            </a:r>
            <a:r>
              <a:rPr lang="es-AR"/>
              <a:t>,</a:t>
            </a:r>
            <a:r>
              <a:rPr b="1" lang="es-AR"/>
              <a:t> </a:t>
            </a:r>
            <a:r>
              <a:rPr lang="es-AR"/>
              <a:t>que nos permite justamente adicionar os arquivos, e </a:t>
            </a:r>
            <a:r>
              <a:rPr b="1" lang="es-AR"/>
              <a:t>user git </a:t>
            </a:r>
            <a:r>
              <a:rPr b="1" lang="es-AR"/>
              <a:t>add</a:t>
            </a:r>
            <a:r>
              <a:rPr lang="es-AR"/>
              <a:t>,</a:t>
            </a:r>
            <a:r>
              <a:rPr lang="es-AR"/>
              <a:t> para adicionar todos os arquivos de uma vez!</a:t>
            </a:r>
            <a:endParaRPr/>
          </a:p>
        </p:txBody>
      </p:sp>
      <p:sp>
        <p:nvSpPr>
          <p:cNvPr id="1164" name="Google Shape;1164;p111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Atualizando o nosso Repositório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165" name="Google Shape;1165;p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3450" y="1616500"/>
            <a:ext cx="5277149" cy="282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12"/>
          <p:cNvSpPr txBox="1"/>
          <p:nvPr>
            <p:ph idx="2" type="subTitle"/>
          </p:nvPr>
        </p:nvSpPr>
        <p:spPr>
          <a:xfrm>
            <a:off x="631175" y="1446050"/>
            <a:ext cx="3084600" cy="3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Confira se o arquivo foi de fato adicionado, utilizando    </a:t>
            </a:r>
            <a:r>
              <a:rPr b="1" lang="es-AR"/>
              <a:t>git status</a:t>
            </a:r>
            <a:r>
              <a:rPr lang="es-AR"/>
              <a:t> novamente.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AR"/>
              <a:t>Caso o nome do arquivo apareça em verde, significa que tudo correu bem.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Caso apareça em vermelho, certifique-se de que o git está na pasta do repositório.</a:t>
            </a:r>
            <a:endParaRPr/>
          </a:p>
        </p:txBody>
      </p:sp>
      <p:sp>
        <p:nvSpPr>
          <p:cNvPr id="1172" name="Google Shape;1172;p112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Atualizando o nosso Repositório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173" name="Google Shape;1173;p112"/>
          <p:cNvPicPr preferRelativeResize="0"/>
          <p:nvPr/>
        </p:nvPicPr>
        <p:blipFill rotWithShape="1">
          <a:blip r:embed="rId3">
            <a:alphaModFix/>
          </a:blip>
          <a:srcRect b="25667" l="0" r="0" t="0"/>
          <a:stretch/>
        </p:blipFill>
        <p:spPr>
          <a:xfrm>
            <a:off x="3994200" y="1614000"/>
            <a:ext cx="4942876" cy="266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Ordenação letra </a:t>
            </a: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minúscula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253" name="Google Shape;253;p41"/>
          <p:cNvGrpSpPr/>
          <p:nvPr/>
        </p:nvGrpSpPr>
        <p:grpSpPr>
          <a:xfrm>
            <a:off x="382175" y="2131125"/>
            <a:ext cx="3522600" cy="2454548"/>
            <a:chOff x="235275" y="3419108"/>
            <a:chExt cx="3522600" cy="592800"/>
          </a:xfrm>
        </p:grpSpPr>
        <p:sp>
          <p:nvSpPr>
            <p:cNvPr id="254" name="Google Shape;254;p41"/>
            <p:cNvSpPr/>
            <p:nvPr/>
          </p:nvSpPr>
          <p:spPr>
            <a:xfrm>
              <a:off x="838275" y="3419108"/>
              <a:ext cx="29196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ol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type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”a”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&gt;Banana&lt;/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&gt;Laranja&lt;/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&gt;Maçã&lt;/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ol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1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56" name="Google Shape;256;p41"/>
          <p:cNvSpPr txBox="1"/>
          <p:nvPr>
            <p:ph idx="2" type="subTitle"/>
          </p:nvPr>
        </p:nvSpPr>
        <p:spPr>
          <a:xfrm>
            <a:off x="631175" y="1524650"/>
            <a:ext cx="7757400" cy="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Escrevendo </a:t>
            </a:r>
            <a:r>
              <a:rPr b="1" lang="es-AR"/>
              <a:t>a</a:t>
            </a:r>
            <a:r>
              <a:rPr lang="es-AR"/>
              <a:t> </a:t>
            </a:r>
            <a:r>
              <a:rPr lang="es-AR"/>
              <a:t>minúsculo</a:t>
            </a:r>
            <a:r>
              <a:rPr lang="es-AR"/>
              <a:t> </a:t>
            </a:r>
            <a:r>
              <a:rPr lang="es-AR"/>
              <a:t>temos</a:t>
            </a:r>
            <a:r>
              <a:rPr lang="es-AR"/>
              <a:t> uma ordenação com identificadores alfabéticos </a:t>
            </a:r>
            <a:r>
              <a:rPr lang="es-AR"/>
              <a:t>minúsculos:</a:t>
            </a:r>
            <a:endParaRPr/>
          </a:p>
        </p:txBody>
      </p:sp>
      <p:sp>
        <p:nvSpPr>
          <p:cNvPr id="257" name="Google Shape;257;p41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41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41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41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41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41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9444" y="2455005"/>
            <a:ext cx="2168300" cy="2083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113"/>
          <p:cNvSpPr txBox="1"/>
          <p:nvPr>
            <p:ph idx="2" type="subTitle"/>
          </p:nvPr>
        </p:nvSpPr>
        <p:spPr>
          <a:xfrm>
            <a:off x="631175" y="1446050"/>
            <a:ext cx="8067300" cy="19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Após a checagem, podemos de fato commitar as mudanças utilizando o </a:t>
            </a:r>
            <a:r>
              <a:rPr b="1" lang="es-AR"/>
              <a:t>git commit</a:t>
            </a:r>
            <a:r>
              <a:rPr lang="es-AR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É importante fornecer uma mensagem que explique brevemente qual alteração foi feita.</a:t>
            </a:r>
            <a:endParaRPr/>
          </a:p>
        </p:txBody>
      </p:sp>
      <p:sp>
        <p:nvSpPr>
          <p:cNvPr id="1180" name="Google Shape;1180;p113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Atualizando o nosso Repositório</a:t>
            </a:r>
            <a:endParaRPr>
              <a:solidFill>
                <a:srgbClr val="EC183F"/>
              </a:solidFill>
            </a:endParaRPr>
          </a:p>
        </p:txBody>
      </p:sp>
      <p:grpSp>
        <p:nvGrpSpPr>
          <p:cNvPr id="1181" name="Google Shape;1181;p113"/>
          <p:cNvGrpSpPr/>
          <p:nvPr/>
        </p:nvGrpSpPr>
        <p:grpSpPr>
          <a:xfrm>
            <a:off x="661700" y="3694924"/>
            <a:ext cx="8006272" cy="558965"/>
            <a:chOff x="365775" y="3653042"/>
            <a:chExt cx="3739501" cy="456000"/>
          </a:xfrm>
        </p:grpSpPr>
        <p:sp>
          <p:nvSpPr>
            <p:cNvPr id="1182" name="Google Shape;1182;p113"/>
            <p:cNvSpPr/>
            <p:nvPr/>
          </p:nvSpPr>
          <p:spPr>
            <a:xfrm>
              <a:off x="968776" y="3653042"/>
              <a:ext cx="3136500" cy="4560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git commit -m ‘sua mensagem aqui’</a:t>
              </a:r>
              <a:endParaRPr b="0" i="1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113"/>
            <p:cNvSpPr/>
            <p:nvPr/>
          </p:nvSpPr>
          <p:spPr>
            <a:xfrm>
              <a:off x="365775" y="3653042"/>
              <a:ext cx="603000" cy="4560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GIT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14"/>
          <p:cNvSpPr txBox="1"/>
          <p:nvPr>
            <p:ph idx="2" type="subTitle"/>
          </p:nvPr>
        </p:nvSpPr>
        <p:spPr>
          <a:xfrm>
            <a:off x="631175" y="1446050"/>
            <a:ext cx="7871400" cy="20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Com o commit realizado estamos prontos para subir as alterações para nosso repositório no GITHub.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Para isso, precisamos digitar o comando </a:t>
            </a:r>
            <a:r>
              <a:rPr b="1" lang="es-AR"/>
              <a:t>git push origin</a:t>
            </a:r>
            <a:r>
              <a:rPr lang="es-AR"/>
              <a:t>, que irá justamente fazer o upload das nossas mudanças para o nosso repositório online.</a:t>
            </a:r>
            <a:endParaRPr/>
          </a:p>
        </p:txBody>
      </p:sp>
      <p:sp>
        <p:nvSpPr>
          <p:cNvPr id="1190" name="Google Shape;1190;p114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Atualizando o nosso Repositório</a:t>
            </a:r>
            <a:endParaRPr>
              <a:solidFill>
                <a:srgbClr val="EC183F"/>
              </a:solidFill>
            </a:endParaRPr>
          </a:p>
        </p:txBody>
      </p:sp>
      <p:grpSp>
        <p:nvGrpSpPr>
          <p:cNvPr id="1191" name="Google Shape;1191;p114"/>
          <p:cNvGrpSpPr/>
          <p:nvPr/>
        </p:nvGrpSpPr>
        <p:grpSpPr>
          <a:xfrm>
            <a:off x="661700" y="3694924"/>
            <a:ext cx="8006272" cy="558965"/>
            <a:chOff x="365775" y="3653042"/>
            <a:chExt cx="3739501" cy="456000"/>
          </a:xfrm>
        </p:grpSpPr>
        <p:sp>
          <p:nvSpPr>
            <p:cNvPr id="1192" name="Google Shape;1192;p114"/>
            <p:cNvSpPr/>
            <p:nvPr/>
          </p:nvSpPr>
          <p:spPr>
            <a:xfrm>
              <a:off x="968776" y="3653042"/>
              <a:ext cx="3136500" cy="4560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git push origin</a:t>
              </a:r>
              <a:endParaRPr b="0" i="1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114"/>
            <p:cNvSpPr/>
            <p:nvPr/>
          </p:nvSpPr>
          <p:spPr>
            <a:xfrm>
              <a:off x="365775" y="3653042"/>
              <a:ext cx="603000" cy="4560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GIT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115"/>
          <p:cNvSpPr txBox="1"/>
          <p:nvPr>
            <p:ph idx="2" type="subTitle"/>
          </p:nvPr>
        </p:nvSpPr>
        <p:spPr>
          <a:xfrm>
            <a:off x="631175" y="1446050"/>
            <a:ext cx="3196800" cy="32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Após a execução do comando </a:t>
            </a:r>
            <a:r>
              <a:rPr b="1" lang="es-AR"/>
              <a:t>git push origin</a:t>
            </a:r>
            <a:r>
              <a:rPr lang="es-AR"/>
              <a:t>, vamos ter uma confirmação de que o upload foi realizado com sucesso.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AR"/>
              <a:t>Agora, se voltarmos a página do nosso repositório do GITHub na primeira aba chamada </a:t>
            </a:r>
            <a:r>
              <a:rPr b="1" lang="es-AR"/>
              <a:t>code</a:t>
            </a:r>
            <a:r>
              <a:rPr lang="es-AR"/>
              <a:t>, veremos que o arquivo de texto que criamos está lá!</a:t>
            </a:r>
            <a:endParaRPr/>
          </a:p>
        </p:txBody>
      </p:sp>
      <p:sp>
        <p:nvSpPr>
          <p:cNvPr id="1200" name="Google Shape;1200;p115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Atualizando o nosso Repositório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201" name="Google Shape;1201;p115"/>
          <p:cNvPicPr preferRelativeResize="0"/>
          <p:nvPr/>
        </p:nvPicPr>
        <p:blipFill rotWithShape="1">
          <a:blip r:embed="rId3">
            <a:alphaModFix/>
          </a:blip>
          <a:srcRect b="0" l="42111" r="5717" t="11355"/>
          <a:stretch/>
        </p:blipFill>
        <p:spPr>
          <a:xfrm>
            <a:off x="4464700" y="1602550"/>
            <a:ext cx="4457700" cy="297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116"/>
          <p:cNvSpPr txBox="1"/>
          <p:nvPr>
            <p:ph idx="2" type="subTitle"/>
          </p:nvPr>
        </p:nvSpPr>
        <p:spPr>
          <a:xfrm>
            <a:off x="631175" y="1446050"/>
            <a:ext cx="7792800" cy="6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Arquivo de texto que criamos, commitados e subimos utilizando apenas o GIT.</a:t>
            </a:r>
            <a:endParaRPr/>
          </a:p>
        </p:txBody>
      </p:sp>
      <p:sp>
        <p:nvSpPr>
          <p:cNvPr id="1208" name="Google Shape;1208;p116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Atualizando o nosso Repositório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209" name="Google Shape;1209;p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888" y="2141350"/>
            <a:ext cx="7727375" cy="26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117"/>
          <p:cNvSpPr txBox="1"/>
          <p:nvPr/>
        </p:nvSpPr>
        <p:spPr>
          <a:xfrm>
            <a:off x="12675" y="1785600"/>
            <a:ext cx="9144000" cy="14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5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Hora da revisão</a:t>
            </a:r>
            <a:endParaRPr b="1" sz="5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118"/>
          <p:cNvSpPr txBox="1"/>
          <p:nvPr>
            <p:ph idx="2" type="subTitle"/>
          </p:nvPr>
        </p:nvSpPr>
        <p:spPr>
          <a:xfrm>
            <a:off x="1260750" y="2420925"/>
            <a:ext cx="6814200" cy="12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400"/>
              <a:buChar char="●"/>
            </a:pPr>
            <a:r>
              <a:rPr b="0" lang="es-AR" sz="1400"/>
              <a:t>Vimos que é possível criarmos repositórios no GITHub para salvarmos nossos projetos.</a:t>
            </a:r>
            <a:br>
              <a:rPr b="0" lang="es-AR" sz="1400"/>
            </a:br>
            <a:endParaRPr b="0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400"/>
              <a:buChar char="●"/>
            </a:pPr>
            <a:r>
              <a:rPr b="0" lang="es-AR" sz="1400"/>
              <a:t>É possível criar arquivos locais e depois fazer o upload deles em nosso repositório utilizando apenas 3 comandos</a:t>
            </a:r>
            <a:r>
              <a:rPr b="0" lang="es-AR" sz="1400"/>
              <a:t>.</a:t>
            </a:r>
            <a:endParaRPr b="0" sz="1400"/>
          </a:p>
        </p:txBody>
      </p:sp>
      <p:sp>
        <p:nvSpPr>
          <p:cNvPr id="1222" name="Google Shape;1222;p118"/>
          <p:cNvSpPr txBox="1"/>
          <p:nvPr>
            <p:ph idx="1" type="subTitle"/>
          </p:nvPr>
        </p:nvSpPr>
        <p:spPr>
          <a:xfrm>
            <a:off x="1330225" y="1591875"/>
            <a:ext cx="61578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Conclusão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83C"/>
        </a:solidFill>
      </p:bgPr>
    </p:bg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7" name="Google Shape;1227;p1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2"/>
          <p:cNvSpPr txBox="1"/>
          <p:nvPr/>
        </p:nvSpPr>
        <p:spPr>
          <a:xfrm>
            <a:off x="631175" y="897050"/>
            <a:ext cx="7272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Ordenação letra </a:t>
            </a:r>
            <a:r>
              <a:rPr b="1" lang="es-AR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maiúscula</a:t>
            </a:r>
            <a:endParaRPr b="1" i="0" sz="2500" u="none" cap="none" strike="noStrike">
              <a:solidFill>
                <a:srgbClr val="EC183F"/>
              </a:solidFill>
            </a:endParaRPr>
          </a:p>
        </p:txBody>
      </p:sp>
      <p:grpSp>
        <p:nvGrpSpPr>
          <p:cNvPr id="270" name="Google Shape;270;p42"/>
          <p:cNvGrpSpPr/>
          <p:nvPr/>
        </p:nvGrpSpPr>
        <p:grpSpPr>
          <a:xfrm>
            <a:off x="382175" y="2131125"/>
            <a:ext cx="3522600" cy="2454548"/>
            <a:chOff x="235275" y="3419108"/>
            <a:chExt cx="3522600" cy="592800"/>
          </a:xfrm>
        </p:grpSpPr>
        <p:sp>
          <p:nvSpPr>
            <p:cNvPr id="271" name="Google Shape;271;p42"/>
            <p:cNvSpPr/>
            <p:nvPr/>
          </p:nvSpPr>
          <p:spPr>
            <a:xfrm>
              <a:off x="838275" y="3419108"/>
              <a:ext cx="2919600" cy="5928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ol </a:t>
              </a:r>
              <a:r>
                <a:rPr lang="es-AR" sz="1800">
                  <a:solidFill>
                    <a:srgbClr val="4CAF50"/>
                  </a:solidFill>
                  <a:latin typeface="Consolas"/>
                  <a:ea typeface="Consolas"/>
                  <a:cs typeface="Consolas"/>
                  <a:sym typeface="Consolas"/>
                </a:rPr>
                <a:t>type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-AR" sz="1800">
                  <a:solidFill>
                    <a:schemeClr val="accent6"/>
                  </a:solidFill>
                  <a:latin typeface="Consolas"/>
                  <a:ea typeface="Consolas"/>
                  <a:cs typeface="Consolas"/>
                  <a:sym typeface="Consolas"/>
                </a:rPr>
                <a:t>”A”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&gt;Banana&lt;/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&gt;Laranja&lt;/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&gt;Maçã&lt;/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-AR" sz="1800">
                  <a:solidFill>
                    <a:srgbClr val="EC0A3D"/>
                  </a:solidFill>
                  <a:latin typeface="Consolas"/>
                  <a:ea typeface="Consolas"/>
                  <a:cs typeface="Consolas"/>
                  <a:sym typeface="Consolas"/>
                </a:rPr>
                <a:t>ol</a:t>
              </a:r>
              <a:r>
                <a:rPr lang="es-AR" sz="1800">
                  <a:solidFill>
                    <a:schemeClr val="lt1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2"/>
            <p:cNvSpPr/>
            <p:nvPr/>
          </p:nvSpPr>
          <p:spPr>
            <a:xfrm>
              <a:off x="235275" y="3419108"/>
              <a:ext cx="603000" cy="5928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AR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73" name="Google Shape;273;p42"/>
          <p:cNvSpPr txBox="1"/>
          <p:nvPr>
            <p:ph idx="2" type="subTitle"/>
          </p:nvPr>
        </p:nvSpPr>
        <p:spPr>
          <a:xfrm>
            <a:off x="631175" y="1524650"/>
            <a:ext cx="7757400" cy="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AR"/>
              <a:t>Escrevendo </a:t>
            </a:r>
            <a:r>
              <a:rPr b="1" lang="es-AR"/>
              <a:t>A</a:t>
            </a:r>
            <a:r>
              <a:rPr lang="es-AR"/>
              <a:t> </a:t>
            </a:r>
            <a:r>
              <a:rPr lang="es-AR"/>
              <a:t>maiúsculo</a:t>
            </a:r>
            <a:r>
              <a:rPr lang="es-AR"/>
              <a:t> temos uma ordenação com identificadores alfabéticos </a:t>
            </a:r>
            <a:r>
              <a:rPr lang="es-AR"/>
              <a:t>maiúsculos:</a:t>
            </a:r>
            <a:endParaRPr/>
          </a:p>
        </p:txBody>
      </p:sp>
      <p:sp>
        <p:nvSpPr>
          <p:cNvPr id="274" name="Google Shape;274;p42"/>
          <p:cNvSpPr/>
          <p:nvPr/>
        </p:nvSpPr>
        <p:spPr>
          <a:xfrm rot="165146">
            <a:off x="4584146" y="2181195"/>
            <a:ext cx="3754632" cy="2453509"/>
          </a:xfrm>
          <a:prstGeom prst="roundRect">
            <a:avLst>
              <a:gd fmla="val 16667" name="adj"/>
            </a:avLst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42"/>
          <p:cNvSpPr/>
          <p:nvPr/>
        </p:nvSpPr>
        <p:spPr>
          <a:xfrm>
            <a:off x="4478701" y="2131115"/>
            <a:ext cx="3829800" cy="245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42"/>
          <p:cNvSpPr/>
          <p:nvPr/>
        </p:nvSpPr>
        <p:spPr>
          <a:xfrm>
            <a:off x="4478701" y="2131115"/>
            <a:ext cx="3829800" cy="2481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42"/>
          <p:cNvSpPr/>
          <p:nvPr/>
        </p:nvSpPr>
        <p:spPr>
          <a:xfrm>
            <a:off x="4584451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2"/>
          <p:cNvSpPr/>
          <p:nvPr/>
        </p:nvSpPr>
        <p:spPr>
          <a:xfrm>
            <a:off x="4759883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42"/>
          <p:cNvSpPr/>
          <p:nvPr/>
        </p:nvSpPr>
        <p:spPr>
          <a:xfrm>
            <a:off x="4935314" y="2203732"/>
            <a:ext cx="106800" cy="114000"/>
          </a:xfrm>
          <a:prstGeom prst="flowChart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7600" y="2626929"/>
            <a:ext cx="2147700" cy="1958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B71C1C"/>
      </a:dk2>
      <a:lt2>
        <a:srgbClr val="FFEBEE"/>
      </a:lt2>
      <a:accent1>
        <a:srgbClr val="C62828"/>
      </a:accent1>
      <a:accent2>
        <a:srgbClr val="D32F2F"/>
      </a:accent2>
      <a:accent3>
        <a:srgbClr val="E53935"/>
      </a:accent3>
      <a:accent4>
        <a:srgbClr val="F44336"/>
      </a:accent4>
      <a:accent5>
        <a:srgbClr val="EF5350"/>
      </a:accent5>
      <a:accent6>
        <a:srgbClr val="E57373"/>
      </a:accent6>
      <a:hlink>
        <a:srgbClr val="E53935"/>
      </a:hlink>
      <a:folHlink>
        <a:srgbClr val="C6282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igital House">
  <a:themeElements>
    <a:clrScheme name="Office">
      <a:dk1>
        <a:srgbClr val="3F3F3F"/>
      </a:dk1>
      <a:lt1>
        <a:srgbClr val="FFFFFF"/>
      </a:lt1>
      <a:dk2>
        <a:srgbClr val="3F3F3F"/>
      </a:dk2>
      <a:lt2>
        <a:srgbClr val="FFEBEE"/>
      </a:lt2>
      <a:accent1>
        <a:srgbClr val="3F3F3F"/>
      </a:accent1>
      <a:accent2>
        <a:srgbClr val="CC003D"/>
      </a:accent2>
      <a:accent3>
        <a:srgbClr val="CB1E40"/>
      </a:accent3>
      <a:accent4>
        <a:srgbClr val="EC183F"/>
      </a:accent4>
      <a:accent5>
        <a:srgbClr val="ED174C"/>
      </a:accent5>
      <a:accent6>
        <a:srgbClr val="EC183F"/>
      </a:accent6>
      <a:hlink>
        <a:srgbClr val="EC183F"/>
      </a:hlink>
      <a:folHlink>
        <a:srgbClr val="C6282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